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handoutMasterIdLst>
    <p:handoutMasterId r:id="rId297"/>
  </p:handoutMasterIdLst>
  <p:sldIdLst>
    <p:sldId id="1217" r:id="rId3"/>
    <p:sldId id="1075" r:id="rId4"/>
    <p:sldId id="418" r:id="rId5"/>
    <p:sldId id="1032" r:id="rId6"/>
    <p:sldId id="1033" r:id="rId7"/>
    <p:sldId id="324" r:id="rId8"/>
    <p:sldId id="322" r:id="rId9"/>
    <p:sldId id="323" r:id="rId10"/>
    <p:sldId id="325" r:id="rId11"/>
    <p:sldId id="326" r:id="rId12"/>
    <p:sldId id="327" r:id="rId13"/>
    <p:sldId id="328" r:id="rId14"/>
    <p:sldId id="329" r:id="rId15"/>
    <p:sldId id="330" r:id="rId16"/>
    <p:sldId id="331" r:id="rId17"/>
    <p:sldId id="332" r:id="rId18"/>
    <p:sldId id="333" r:id="rId19"/>
    <p:sldId id="334" r:id="rId20"/>
    <p:sldId id="335" r:id="rId21"/>
    <p:sldId id="337" r:id="rId23"/>
    <p:sldId id="336" r:id="rId24"/>
    <p:sldId id="1342" r:id="rId25"/>
    <p:sldId id="1343" r:id="rId26"/>
    <p:sldId id="1344" r:id="rId27"/>
    <p:sldId id="441" r:id="rId28"/>
    <p:sldId id="443" r:id="rId29"/>
    <p:sldId id="1339" r:id="rId30"/>
    <p:sldId id="1340" r:id="rId31"/>
    <p:sldId id="1345" r:id="rId32"/>
    <p:sldId id="1346" r:id="rId33"/>
    <p:sldId id="1341" r:id="rId34"/>
    <p:sldId id="444" r:id="rId35"/>
    <p:sldId id="446" r:id="rId36"/>
    <p:sldId id="447" r:id="rId37"/>
    <p:sldId id="517" r:id="rId38"/>
    <p:sldId id="518" r:id="rId39"/>
    <p:sldId id="1074" r:id="rId40"/>
    <p:sldId id="440" r:id="rId41"/>
    <p:sldId id="257" r:id="rId42"/>
    <p:sldId id="258" r:id="rId43"/>
    <p:sldId id="2211" r:id="rId44"/>
    <p:sldId id="2212" r:id="rId45"/>
    <p:sldId id="501" r:id="rId46"/>
    <p:sldId id="502" r:id="rId47"/>
    <p:sldId id="503" r:id="rId48"/>
    <p:sldId id="521" r:id="rId49"/>
    <p:sldId id="489" r:id="rId50"/>
    <p:sldId id="490" r:id="rId51"/>
    <p:sldId id="491" r:id="rId52"/>
    <p:sldId id="1035" r:id="rId53"/>
    <p:sldId id="261" r:id="rId54"/>
    <p:sldId id="499" r:id="rId55"/>
    <p:sldId id="500" r:id="rId56"/>
    <p:sldId id="483" r:id="rId57"/>
    <p:sldId id="484" r:id="rId58"/>
    <p:sldId id="485" r:id="rId59"/>
    <p:sldId id="486" r:id="rId60"/>
    <p:sldId id="487" r:id="rId61"/>
    <p:sldId id="488" r:id="rId62"/>
    <p:sldId id="1406" r:id="rId63"/>
    <p:sldId id="1407" r:id="rId64"/>
    <p:sldId id="1392" r:id="rId65"/>
    <p:sldId id="1393" r:id="rId66"/>
    <p:sldId id="1390" r:id="rId67"/>
    <p:sldId id="1391" r:id="rId68"/>
    <p:sldId id="1021" r:id="rId69"/>
    <p:sldId id="1022" r:id="rId70"/>
    <p:sldId id="1023" r:id="rId71"/>
    <p:sldId id="1363" r:id="rId72"/>
    <p:sldId id="1364" r:id="rId73"/>
    <p:sldId id="1584" r:id="rId74"/>
    <p:sldId id="1585" r:id="rId75"/>
    <p:sldId id="1901" r:id="rId76"/>
    <p:sldId id="1902" r:id="rId77"/>
    <p:sldId id="1900" r:id="rId78"/>
    <p:sldId id="2213" r:id="rId79"/>
    <p:sldId id="2214" r:id="rId80"/>
    <p:sldId id="2215" r:id="rId81"/>
    <p:sldId id="2216" r:id="rId82"/>
    <p:sldId id="2217" r:id="rId83"/>
    <p:sldId id="2218" r:id="rId84"/>
    <p:sldId id="2219" r:id="rId85"/>
    <p:sldId id="2220" r:id="rId86"/>
    <p:sldId id="2221" r:id="rId87"/>
    <p:sldId id="476" r:id="rId88"/>
    <p:sldId id="477" r:id="rId89"/>
    <p:sldId id="478" r:id="rId90"/>
    <p:sldId id="479" r:id="rId91"/>
    <p:sldId id="480" r:id="rId92"/>
    <p:sldId id="481" r:id="rId93"/>
    <p:sldId id="482" r:id="rId94"/>
    <p:sldId id="1024" r:id="rId95"/>
    <p:sldId id="1025" r:id="rId96"/>
    <p:sldId id="1026" r:id="rId97"/>
    <p:sldId id="1027" r:id="rId98"/>
    <p:sldId id="1375" r:id="rId99"/>
    <p:sldId id="1376" r:id="rId100"/>
    <p:sldId id="1111" r:id="rId101"/>
    <p:sldId id="1289" r:id="rId102"/>
    <p:sldId id="2902" r:id="rId103"/>
    <p:sldId id="1903" r:id="rId104"/>
    <p:sldId id="1904" r:id="rId105"/>
    <p:sldId id="1905" r:id="rId106"/>
    <p:sldId id="1371" r:id="rId107"/>
    <p:sldId id="1372" r:id="rId108"/>
    <p:sldId id="1373" r:id="rId109"/>
    <p:sldId id="1374" r:id="rId110"/>
    <p:sldId id="1351" r:id="rId111"/>
    <p:sldId id="1352" r:id="rId112"/>
    <p:sldId id="1353" r:id="rId113"/>
    <p:sldId id="2549" r:id="rId114"/>
    <p:sldId id="2550" r:id="rId115"/>
    <p:sldId id="2229" r:id="rId116"/>
    <p:sldId id="2230" r:id="rId117"/>
    <p:sldId id="2231" r:id="rId118"/>
    <p:sldId id="2232" r:id="rId119"/>
    <p:sldId id="2233" r:id="rId120"/>
    <p:sldId id="2728" r:id="rId121"/>
    <p:sldId id="2729" r:id="rId122"/>
    <p:sldId id="2225" r:id="rId123"/>
    <p:sldId id="2226" r:id="rId124"/>
    <p:sldId id="2227" r:id="rId125"/>
    <p:sldId id="2228" r:id="rId126"/>
    <p:sldId id="454" r:id="rId127"/>
    <p:sldId id="455" r:id="rId128"/>
    <p:sldId id="456" r:id="rId129"/>
    <p:sldId id="457" r:id="rId130"/>
    <p:sldId id="498" r:id="rId131"/>
    <p:sldId id="1400" r:id="rId132"/>
    <p:sldId id="1401" r:id="rId133"/>
    <p:sldId id="1018" r:id="rId134"/>
    <p:sldId id="259" r:id="rId135"/>
    <p:sldId id="260" r:id="rId136"/>
    <p:sldId id="1218" r:id="rId137"/>
    <p:sldId id="1219" r:id="rId138"/>
    <p:sldId id="1019" r:id="rId139"/>
    <p:sldId id="1220" r:id="rId140"/>
    <p:sldId id="1020" r:id="rId141"/>
    <p:sldId id="3094" r:id="rId142"/>
    <p:sldId id="3095" r:id="rId143"/>
    <p:sldId id="267" r:id="rId144"/>
    <p:sldId id="1383" r:id="rId145"/>
    <p:sldId id="1384" r:id="rId146"/>
    <p:sldId id="1070" r:id="rId147"/>
    <p:sldId id="1071" r:id="rId148"/>
    <p:sldId id="1072" r:id="rId149"/>
    <p:sldId id="1073" r:id="rId150"/>
    <p:sldId id="338" r:id="rId151"/>
    <p:sldId id="339" r:id="rId152"/>
    <p:sldId id="340" r:id="rId153"/>
    <p:sldId id="341" r:id="rId154"/>
    <p:sldId id="342" r:id="rId155"/>
    <p:sldId id="1028" r:id="rId156"/>
    <p:sldId id="894" r:id="rId157"/>
    <p:sldId id="895" r:id="rId158"/>
    <p:sldId id="921" r:id="rId159"/>
    <p:sldId id="922" r:id="rId160"/>
    <p:sldId id="923" r:id="rId161"/>
    <p:sldId id="924" r:id="rId162"/>
    <p:sldId id="925" r:id="rId163"/>
    <p:sldId id="926" r:id="rId164"/>
    <p:sldId id="1377" r:id="rId165"/>
    <p:sldId id="1379" r:id="rId166"/>
    <p:sldId id="1378" r:id="rId167"/>
    <p:sldId id="1380" r:id="rId168"/>
    <p:sldId id="1794" r:id="rId169"/>
    <p:sldId id="1795" r:id="rId170"/>
    <p:sldId id="1796" r:id="rId171"/>
    <p:sldId id="1797" r:id="rId172"/>
    <p:sldId id="1010" r:id="rId173"/>
    <p:sldId id="997" r:id="rId174"/>
    <p:sldId id="998" r:id="rId175"/>
    <p:sldId id="1906" r:id="rId176"/>
    <p:sldId id="1065" r:id="rId177"/>
    <p:sldId id="1066" r:id="rId178"/>
    <p:sldId id="1067" r:id="rId179"/>
    <p:sldId id="1068" r:id="rId180"/>
    <p:sldId id="1069" r:id="rId181"/>
    <p:sldId id="1369" r:id="rId182"/>
    <p:sldId id="1370" r:id="rId183"/>
    <p:sldId id="1324" r:id="rId184"/>
    <p:sldId id="1325" r:id="rId185"/>
    <p:sldId id="1326" r:id="rId186"/>
    <p:sldId id="1327" r:id="rId187"/>
    <p:sldId id="1909" r:id="rId188"/>
    <p:sldId id="1910" r:id="rId189"/>
    <p:sldId id="1911" r:id="rId190"/>
    <p:sldId id="1912" r:id="rId191"/>
    <p:sldId id="1913" r:id="rId192"/>
    <p:sldId id="1914" r:id="rId193"/>
    <p:sldId id="1915" r:id="rId194"/>
    <p:sldId id="1916" r:id="rId195"/>
    <p:sldId id="1917" r:id="rId196"/>
    <p:sldId id="1918" r:id="rId197"/>
    <p:sldId id="1919" r:id="rId198"/>
    <p:sldId id="1920" r:id="rId199"/>
    <p:sldId id="1921" r:id="rId200"/>
    <p:sldId id="1922" r:id="rId201"/>
    <p:sldId id="1923" r:id="rId202"/>
    <p:sldId id="2455" r:id="rId203"/>
    <p:sldId id="2456" r:id="rId204"/>
    <p:sldId id="1328" r:id="rId205"/>
    <p:sldId id="1329" r:id="rId206"/>
    <p:sldId id="1907" r:id="rId207"/>
    <p:sldId id="1908" r:id="rId208"/>
    <p:sldId id="274" r:id="rId209"/>
    <p:sldId id="275" r:id="rId210"/>
    <p:sldId id="276" r:id="rId211"/>
    <p:sldId id="1394" r:id="rId212"/>
    <p:sldId id="1395" r:id="rId213"/>
    <p:sldId id="2128" r:id="rId214"/>
    <p:sldId id="2129" r:id="rId215"/>
    <p:sldId id="277" r:id="rId216"/>
    <p:sldId id="999" r:id="rId217"/>
    <p:sldId id="318" r:id="rId218"/>
    <p:sldId id="1000" r:id="rId219"/>
    <p:sldId id="1015" r:id="rId220"/>
    <p:sldId id="1402" r:id="rId221"/>
    <p:sldId id="1403" r:id="rId222"/>
    <p:sldId id="1398" r:id="rId223"/>
    <p:sldId id="1399" r:id="rId224"/>
    <p:sldId id="1347" r:id="rId225"/>
    <p:sldId id="1348" r:id="rId226"/>
    <p:sldId id="1349" r:id="rId227"/>
    <p:sldId id="1350" r:id="rId228"/>
    <p:sldId id="1365" r:id="rId229"/>
    <p:sldId id="1366" r:id="rId230"/>
    <p:sldId id="1354" r:id="rId231"/>
    <p:sldId id="1355" r:id="rId232"/>
    <p:sldId id="1356" r:id="rId233"/>
    <p:sldId id="1001" r:id="rId234"/>
    <p:sldId id="1002" r:id="rId235"/>
    <p:sldId id="1003" r:id="rId236"/>
    <p:sldId id="1004" r:id="rId237"/>
    <p:sldId id="1924" r:id="rId238"/>
    <p:sldId id="1925" r:id="rId239"/>
    <p:sldId id="1926" r:id="rId240"/>
    <p:sldId id="1404" r:id="rId241"/>
    <p:sldId id="1405" r:id="rId242"/>
    <p:sldId id="1062" r:id="rId243"/>
    <p:sldId id="1330" r:id="rId244"/>
    <p:sldId id="1064" r:id="rId245"/>
    <p:sldId id="1320" r:id="rId246"/>
    <p:sldId id="1321" r:id="rId247"/>
    <p:sldId id="1322" r:id="rId248"/>
    <p:sldId id="1323" r:id="rId249"/>
    <p:sldId id="1367" r:id="rId250"/>
    <p:sldId id="1368" r:id="rId251"/>
    <p:sldId id="1381" r:id="rId252"/>
    <p:sldId id="1382" r:id="rId253"/>
    <p:sldId id="1005" r:id="rId254"/>
    <p:sldId id="284" r:id="rId255"/>
    <p:sldId id="1041" r:id="rId256"/>
    <p:sldId id="2088" r:id="rId257"/>
    <p:sldId id="2089" r:id="rId258"/>
    <p:sldId id="2090" r:id="rId259"/>
    <p:sldId id="2091" r:id="rId260"/>
    <p:sldId id="2092" r:id="rId261"/>
    <p:sldId id="2093" r:id="rId262"/>
    <p:sldId id="2094" r:id="rId263"/>
    <p:sldId id="2095" r:id="rId264"/>
    <p:sldId id="2096" r:id="rId265"/>
    <p:sldId id="2097" r:id="rId266"/>
    <p:sldId id="2098" r:id="rId267"/>
    <p:sldId id="1006" r:id="rId268"/>
    <p:sldId id="1016" r:id="rId269"/>
    <p:sldId id="1007" r:id="rId270"/>
    <p:sldId id="1008" r:id="rId271"/>
    <p:sldId id="1009" r:id="rId272"/>
    <p:sldId id="1359" r:id="rId273"/>
    <p:sldId id="1076" r:id="rId274"/>
    <p:sldId id="1077" r:id="rId275"/>
    <p:sldId id="1078" r:id="rId276"/>
    <p:sldId id="1079" r:id="rId277"/>
    <p:sldId id="1080" r:id="rId278"/>
    <p:sldId id="1360" r:id="rId279"/>
    <p:sldId id="1361" r:id="rId280"/>
    <p:sldId id="1362" r:id="rId281"/>
    <p:sldId id="315" r:id="rId282"/>
    <p:sldId id="316" r:id="rId283"/>
    <p:sldId id="317" r:id="rId284"/>
    <p:sldId id="1387" r:id="rId285"/>
    <p:sldId id="319" r:id="rId286"/>
    <p:sldId id="320" r:id="rId287"/>
    <p:sldId id="321" r:id="rId288"/>
    <p:sldId id="1388" r:id="rId289"/>
    <p:sldId id="1389" r:id="rId290"/>
    <p:sldId id="1754" r:id="rId291"/>
    <p:sldId id="1755" r:id="rId292"/>
    <p:sldId id="1756" r:id="rId293"/>
    <p:sldId id="1757" r:id="rId294"/>
    <p:sldId id="1758" r:id="rId295"/>
    <p:sldId id="515" r:id="rId296"/>
  </p:sldIdLst>
  <p:sldSz cx="12192000" cy="6858000"/>
  <p:notesSz cx="6858000" cy="9144000"/>
  <p:custDataLst>
    <p:tags r:id="rId30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412" autoAdjust="0"/>
    <p:restoredTop sz="94660"/>
  </p:normalViewPr>
  <p:slideViewPr>
    <p:cSldViewPr snapToGrid="0">
      <p:cViewPr varScale="1">
        <p:scale>
          <a:sx n="89" d="100"/>
          <a:sy n="89" d="100"/>
        </p:scale>
        <p:origin x="56"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1" Type="http://schemas.openxmlformats.org/officeDocument/2006/relationships/tags" Target="tags/tag16.xml"/><Relationship Id="rId300" Type="http://schemas.openxmlformats.org/officeDocument/2006/relationships/tableStyles" Target="tableStyles.xml"/><Relationship Id="rId30" Type="http://schemas.openxmlformats.org/officeDocument/2006/relationships/slide" Target="slides/slide27.xml"/><Relationship Id="rId3" Type="http://schemas.openxmlformats.org/officeDocument/2006/relationships/slide" Target="slides/slide1.xml"/><Relationship Id="rId299" Type="http://schemas.openxmlformats.org/officeDocument/2006/relationships/viewProps" Target="viewProps.xml"/><Relationship Id="rId298" Type="http://schemas.openxmlformats.org/officeDocument/2006/relationships/presProps" Target="presProps.xml"/><Relationship Id="rId297" Type="http://schemas.openxmlformats.org/officeDocument/2006/relationships/handoutMaster" Target="handoutMasters/handoutMaster1.xml"/><Relationship Id="rId296" Type="http://schemas.openxmlformats.org/officeDocument/2006/relationships/slide" Target="slides/slide293.xml"/><Relationship Id="rId295" Type="http://schemas.openxmlformats.org/officeDocument/2006/relationships/slide" Target="slides/slide292.xml"/><Relationship Id="rId294" Type="http://schemas.openxmlformats.org/officeDocument/2006/relationships/slide" Target="slides/slide291.xml"/><Relationship Id="rId293" Type="http://schemas.openxmlformats.org/officeDocument/2006/relationships/slide" Target="slides/slide290.xml"/><Relationship Id="rId292" Type="http://schemas.openxmlformats.org/officeDocument/2006/relationships/slide" Target="slides/slide289.xml"/><Relationship Id="rId291" Type="http://schemas.openxmlformats.org/officeDocument/2006/relationships/slide" Target="slides/slide288.xml"/><Relationship Id="rId290" Type="http://schemas.openxmlformats.org/officeDocument/2006/relationships/slide" Target="slides/slide287.xml"/><Relationship Id="rId29" Type="http://schemas.openxmlformats.org/officeDocument/2006/relationships/slide" Target="slides/slide26.xml"/><Relationship Id="rId289" Type="http://schemas.openxmlformats.org/officeDocument/2006/relationships/slide" Target="slides/slide286.xml"/><Relationship Id="rId288" Type="http://schemas.openxmlformats.org/officeDocument/2006/relationships/slide" Target="slides/slide285.xml"/><Relationship Id="rId287" Type="http://schemas.openxmlformats.org/officeDocument/2006/relationships/slide" Target="slides/slide284.xml"/><Relationship Id="rId286" Type="http://schemas.openxmlformats.org/officeDocument/2006/relationships/slide" Target="slides/slide283.xml"/><Relationship Id="rId285" Type="http://schemas.openxmlformats.org/officeDocument/2006/relationships/slide" Target="slides/slide282.xml"/><Relationship Id="rId284" Type="http://schemas.openxmlformats.org/officeDocument/2006/relationships/slide" Target="slides/slide281.xml"/><Relationship Id="rId283" Type="http://schemas.openxmlformats.org/officeDocument/2006/relationships/slide" Target="slides/slide280.xml"/><Relationship Id="rId282" Type="http://schemas.openxmlformats.org/officeDocument/2006/relationships/slide" Target="slides/slide279.xml"/><Relationship Id="rId281" Type="http://schemas.openxmlformats.org/officeDocument/2006/relationships/slide" Target="slides/slide278.xml"/><Relationship Id="rId280" Type="http://schemas.openxmlformats.org/officeDocument/2006/relationships/slide" Target="slides/slide277.xml"/><Relationship Id="rId28" Type="http://schemas.openxmlformats.org/officeDocument/2006/relationships/slide" Target="slides/slide25.xml"/><Relationship Id="rId279" Type="http://schemas.openxmlformats.org/officeDocument/2006/relationships/slide" Target="slides/slide276.xml"/><Relationship Id="rId278" Type="http://schemas.openxmlformats.org/officeDocument/2006/relationships/slide" Target="slides/slide275.xml"/><Relationship Id="rId277" Type="http://schemas.openxmlformats.org/officeDocument/2006/relationships/slide" Target="slides/slide274.xml"/><Relationship Id="rId276" Type="http://schemas.openxmlformats.org/officeDocument/2006/relationships/slide" Target="slides/slide273.xml"/><Relationship Id="rId275" Type="http://schemas.openxmlformats.org/officeDocument/2006/relationships/slide" Target="slides/slide272.xml"/><Relationship Id="rId274" Type="http://schemas.openxmlformats.org/officeDocument/2006/relationships/slide" Target="slides/slide271.xml"/><Relationship Id="rId273" Type="http://schemas.openxmlformats.org/officeDocument/2006/relationships/slide" Target="slides/slide270.xml"/><Relationship Id="rId272" Type="http://schemas.openxmlformats.org/officeDocument/2006/relationships/slide" Target="slides/slide269.xml"/><Relationship Id="rId271" Type="http://schemas.openxmlformats.org/officeDocument/2006/relationships/slide" Target="slides/slide268.xml"/><Relationship Id="rId270" Type="http://schemas.openxmlformats.org/officeDocument/2006/relationships/slide" Target="slides/slide267.xml"/><Relationship Id="rId27" Type="http://schemas.openxmlformats.org/officeDocument/2006/relationships/slide" Target="slides/slide24.xml"/><Relationship Id="rId269" Type="http://schemas.openxmlformats.org/officeDocument/2006/relationships/slide" Target="slides/slide266.xml"/><Relationship Id="rId268" Type="http://schemas.openxmlformats.org/officeDocument/2006/relationships/slide" Target="slides/slide265.xml"/><Relationship Id="rId267" Type="http://schemas.openxmlformats.org/officeDocument/2006/relationships/slide" Target="slides/slide264.xml"/><Relationship Id="rId266" Type="http://schemas.openxmlformats.org/officeDocument/2006/relationships/slide" Target="slides/slide263.xml"/><Relationship Id="rId265" Type="http://schemas.openxmlformats.org/officeDocument/2006/relationships/slide" Target="slides/slide262.xml"/><Relationship Id="rId264" Type="http://schemas.openxmlformats.org/officeDocument/2006/relationships/slide" Target="slides/slide261.xml"/><Relationship Id="rId263" Type="http://schemas.openxmlformats.org/officeDocument/2006/relationships/slide" Target="slides/slide260.xml"/><Relationship Id="rId262" Type="http://schemas.openxmlformats.org/officeDocument/2006/relationships/slide" Target="slides/slide259.xml"/><Relationship Id="rId261" Type="http://schemas.openxmlformats.org/officeDocument/2006/relationships/slide" Target="slides/slide258.xml"/><Relationship Id="rId260" Type="http://schemas.openxmlformats.org/officeDocument/2006/relationships/slide" Target="slides/slide257.xml"/><Relationship Id="rId26" Type="http://schemas.openxmlformats.org/officeDocument/2006/relationships/slide" Target="slides/slide23.xml"/><Relationship Id="rId259" Type="http://schemas.openxmlformats.org/officeDocument/2006/relationships/slide" Target="slides/slide256.xml"/><Relationship Id="rId258" Type="http://schemas.openxmlformats.org/officeDocument/2006/relationships/slide" Target="slides/slide255.xml"/><Relationship Id="rId257" Type="http://schemas.openxmlformats.org/officeDocument/2006/relationships/slide" Target="slides/slide254.xml"/><Relationship Id="rId256" Type="http://schemas.openxmlformats.org/officeDocument/2006/relationships/slide" Target="slides/slide253.xml"/><Relationship Id="rId255" Type="http://schemas.openxmlformats.org/officeDocument/2006/relationships/slide" Target="slides/slide252.xml"/><Relationship Id="rId254" Type="http://schemas.openxmlformats.org/officeDocument/2006/relationships/slide" Target="slides/slide251.xml"/><Relationship Id="rId253" Type="http://schemas.openxmlformats.org/officeDocument/2006/relationships/slide" Target="slides/slide250.xml"/><Relationship Id="rId252" Type="http://schemas.openxmlformats.org/officeDocument/2006/relationships/slide" Target="slides/slide249.xml"/><Relationship Id="rId251" Type="http://schemas.openxmlformats.org/officeDocument/2006/relationships/slide" Target="slides/slide248.xml"/><Relationship Id="rId250" Type="http://schemas.openxmlformats.org/officeDocument/2006/relationships/slide" Target="slides/slide247.xml"/><Relationship Id="rId25" Type="http://schemas.openxmlformats.org/officeDocument/2006/relationships/slide" Target="slides/slide22.xml"/><Relationship Id="rId249" Type="http://schemas.openxmlformats.org/officeDocument/2006/relationships/slide" Target="slides/slide246.xml"/><Relationship Id="rId248" Type="http://schemas.openxmlformats.org/officeDocument/2006/relationships/slide" Target="slides/slide245.xml"/><Relationship Id="rId247" Type="http://schemas.openxmlformats.org/officeDocument/2006/relationships/slide" Target="slides/slide244.xml"/><Relationship Id="rId246" Type="http://schemas.openxmlformats.org/officeDocument/2006/relationships/slide" Target="slides/slide243.xml"/><Relationship Id="rId245" Type="http://schemas.openxmlformats.org/officeDocument/2006/relationships/slide" Target="slides/slide242.xml"/><Relationship Id="rId244" Type="http://schemas.openxmlformats.org/officeDocument/2006/relationships/slide" Target="slides/slide241.xml"/><Relationship Id="rId243" Type="http://schemas.openxmlformats.org/officeDocument/2006/relationships/slide" Target="slides/slide240.xml"/><Relationship Id="rId242" Type="http://schemas.openxmlformats.org/officeDocument/2006/relationships/slide" Target="slides/slide239.xml"/><Relationship Id="rId241" Type="http://schemas.openxmlformats.org/officeDocument/2006/relationships/slide" Target="slides/slide238.xml"/><Relationship Id="rId240" Type="http://schemas.openxmlformats.org/officeDocument/2006/relationships/slide" Target="slides/slide237.xml"/><Relationship Id="rId24" Type="http://schemas.openxmlformats.org/officeDocument/2006/relationships/slide" Target="slides/slide21.xml"/><Relationship Id="rId239" Type="http://schemas.openxmlformats.org/officeDocument/2006/relationships/slide" Target="slides/slide236.xml"/><Relationship Id="rId238" Type="http://schemas.openxmlformats.org/officeDocument/2006/relationships/slide" Target="slides/slide235.xml"/><Relationship Id="rId237" Type="http://schemas.openxmlformats.org/officeDocument/2006/relationships/slide" Target="slides/slide234.xml"/><Relationship Id="rId236" Type="http://schemas.openxmlformats.org/officeDocument/2006/relationships/slide" Target="slides/slide233.xml"/><Relationship Id="rId235" Type="http://schemas.openxmlformats.org/officeDocument/2006/relationships/slide" Target="slides/slide232.xml"/><Relationship Id="rId234" Type="http://schemas.openxmlformats.org/officeDocument/2006/relationships/slide" Target="slides/slide231.xml"/><Relationship Id="rId233" Type="http://schemas.openxmlformats.org/officeDocument/2006/relationships/slide" Target="slides/slide230.xml"/><Relationship Id="rId232" Type="http://schemas.openxmlformats.org/officeDocument/2006/relationships/slide" Target="slides/slide229.xml"/><Relationship Id="rId231" Type="http://schemas.openxmlformats.org/officeDocument/2006/relationships/slide" Target="slides/slide228.xml"/><Relationship Id="rId230" Type="http://schemas.openxmlformats.org/officeDocument/2006/relationships/slide" Target="slides/slide227.xml"/><Relationship Id="rId23" Type="http://schemas.openxmlformats.org/officeDocument/2006/relationships/slide" Target="slides/slide20.xml"/><Relationship Id="rId229" Type="http://schemas.openxmlformats.org/officeDocument/2006/relationships/slide" Target="slides/slide226.xml"/><Relationship Id="rId228" Type="http://schemas.openxmlformats.org/officeDocument/2006/relationships/slide" Target="slides/slide225.xml"/><Relationship Id="rId227" Type="http://schemas.openxmlformats.org/officeDocument/2006/relationships/slide" Target="slides/slide224.xml"/><Relationship Id="rId226" Type="http://schemas.openxmlformats.org/officeDocument/2006/relationships/slide" Target="slides/slide223.xml"/><Relationship Id="rId225" Type="http://schemas.openxmlformats.org/officeDocument/2006/relationships/slide" Target="slides/slide222.xml"/><Relationship Id="rId224" Type="http://schemas.openxmlformats.org/officeDocument/2006/relationships/slide" Target="slides/slide221.xml"/><Relationship Id="rId223" Type="http://schemas.openxmlformats.org/officeDocument/2006/relationships/slide" Target="slides/slide220.xml"/><Relationship Id="rId222" Type="http://schemas.openxmlformats.org/officeDocument/2006/relationships/slide" Target="slides/slide219.xml"/><Relationship Id="rId221" Type="http://schemas.openxmlformats.org/officeDocument/2006/relationships/slide" Target="slides/slide218.xml"/><Relationship Id="rId220" Type="http://schemas.openxmlformats.org/officeDocument/2006/relationships/slide" Target="slides/slide217.xml"/><Relationship Id="rId22" Type="http://schemas.openxmlformats.org/officeDocument/2006/relationships/notesMaster" Target="notesMasters/notesMaster1.xml"/><Relationship Id="rId219" Type="http://schemas.openxmlformats.org/officeDocument/2006/relationships/slide" Target="slides/slide216.xml"/><Relationship Id="rId218" Type="http://schemas.openxmlformats.org/officeDocument/2006/relationships/slide" Target="slides/slide215.xml"/><Relationship Id="rId217" Type="http://schemas.openxmlformats.org/officeDocument/2006/relationships/slide" Target="slides/slide214.xml"/><Relationship Id="rId216" Type="http://schemas.openxmlformats.org/officeDocument/2006/relationships/slide" Target="slides/slide213.xml"/><Relationship Id="rId215" Type="http://schemas.openxmlformats.org/officeDocument/2006/relationships/slide" Target="slides/slide212.xml"/><Relationship Id="rId214" Type="http://schemas.openxmlformats.org/officeDocument/2006/relationships/slide" Target="slides/slide211.xml"/><Relationship Id="rId213" Type="http://schemas.openxmlformats.org/officeDocument/2006/relationships/slide" Target="slides/slide210.xml"/><Relationship Id="rId212" Type="http://schemas.openxmlformats.org/officeDocument/2006/relationships/slide" Target="slides/slide209.xml"/><Relationship Id="rId211" Type="http://schemas.openxmlformats.org/officeDocument/2006/relationships/slide" Target="slides/slide208.xml"/><Relationship Id="rId210" Type="http://schemas.openxmlformats.org/officeDocument/2006/relationships/slide" Target="slides/slide207.xml"/><Relationship Id="rId21" Type="http://schemas.openxmlformats.org/officeDocument/2006/relationships/slide" Target="slides/slide19.xml"/><Relationship Id="rId209" Type="http://schemas.openxmlformats.org/officeDocument/2006/relationships/slide" Target="slides/slide206.xml"/><Relationship Id="rId208" Type="http://schemas.openxmlformats.org/officeDocument/2006/relationships/slide" Target="slides/slide205.xml"/><Relationship Id="rId207" Type="http://schemas.openxmlformats.org/officeDocument/2006/relationships/slide" Target="slides/slide204.xml"/><Relationship Id="rId206" Type="http://schemas.openxmlformats.org/officeDocument/2006/relationships/slide" Target="slides/slide203.xml"/><Relationship Id="rId205" Type="http://schemas.openxmlformats.org/officeDocument/2006/relationships/slide" Target="slides/slide202.xml"/><Relationship Id="rId204" Type="http://schemas.openxmlformats.org/officeDocument/2006/relationships/slide" Target="slides/slide201.xml"/><Relationship Id="rId203" Type="http://schemas.openxmlformats.org/officeDocument/2006/relationships/slide" Target="slides/slide200.xml"/><Relationship Id="rId202" Type="http://schemas.openxmlformats.org/officeDocument/2006/relationships/slide" Target="slides/slide199.xml"/><Relationship Id="rId201" Type="http://schemas.openxmlformats.org/officeDocument/2006/relationships/slide" Target="slides/slide198.xml"/><Relationship Id="rId200" Type="http://schemas.openxmlformats.org/officeDocument/2006/relationships/slide" Target="slides/slide197.xml"/><Relationship Id="rId20" Type="http://schemas.openxmlformats.org/officeDocument/2006/relationships/slide" Target="slides/slide18.xml"/><Relationship Id="rId2" Type="http://schemas.openxmlformats.org/officeDocument/2006/relationships/theme" Target="theme/theme1.xml"/><Relationship Id="rId199" Type="http://schemas.openxmlformats.org/officeDocument/2006/relationships/slide" Target="slides/slide196.xml"/><Relationship Id="rId198" Type="http://schemas.openxmlformats.org/officeDocument/2006/relationships/slide" Target="slides/slide195.xml"/><Relationship Id="rId197" Type="http://schemas.openxmlformats.org/officeDocument/2006/relationships/slide" Target="slides/slide194.xml"/><Relationship Id="rId196" Type="http://schemas.openxmlformats.org/officeDocument/2006/relationships/slide" Target="slides/slide193.xml"/><Relationship Id="rId195" Type="http://schemas.openxmlformats.org/officeDocument/2006/relationships/slide" Target="slides/slide192.xml"/><Relationship Id="rId194" Type="http://schemas.openxmlformats.org/officeDocument/2006/relationships/slide" Target="slides/slide191.xml"/><Relationship Id="rId193" Type="http://schemas.openxmlformats.org/officeDocument/2006/relationships/slide" Target="slides/slide190.xml"/><Relationship Id="rId192" Type="http://schemas.openxmlformats.org/officeDocument/2006/relationships/slide" Target="slides/slide189.xml"/><Relationship Id="rId191" Type="http://schemas.openxmlformats.org/officeDocument/2006/relationships/slide" Target="slides/slide188.xml"/><Relationship Id="rId190" Type="http://schemas.openxmlformats.org/officeDocument/2006/relationships/slide" Target="slides/slide187.xml"/><Relationship Id="rId19" Type="http://schemas.openxmlformats.org/officeDocument/2006/relationships/slide" Target="slides/slide17.xml"/><Relationship Id="rId189" Type="http://schemas.openxmlformats.org/officeDocument/2006/relationships/slide" Target="slides/slide186.xml"/><Relationship Id="rId188" Type="http://schemas.openxmlformats.org/officeDocument/2006/relationships/slide" Target="slides/slide185.xml"/><Relationship Id="rId187" Type="http://schemas.openxmlformats.org/officeDocument/2006/relationships/slide" Target="slides/slide184.xml"/><Relationship Id="rId186" Type="http://schemas.openxmlformats.org/officeDocument/2006/relationships/slide" Target="slides/slide183.xml"/><Relationship Id="rId185" Type="http://schemas.openxmlformats.org/officeDocument/2006/relationships/slide" Target="slides/slide182.xml"/><Relationship Id="rId184" Type="http://schemas.openxmlformats.org/officeDocument/2006/relationships/slide" Target="slides/slide181.xml"/><Relationship Id="rId183" Type="http://schemas.openxmlformats.org/officeDocument/2006/relationships/slide" Target="slides/slide180.xml"/><Relationship Id="rId182" Type="http://schemas.openxmlformats.org/officeDocument/2006/relationships/slide" Target="slides/slide179.xml"/><Relationship Id="rId181" Type="http://schemas.openxmlformats.org/officeDocument/2006/relationships/slide" Target="slides/slide178.xml"/><Relationship Id="rId180" Type="http://schemas.openxmlformats.org/officeDocument/2006/relationships/slide" Target="slides/slide177.xml"/><Relationship Id="rId18" Type="http://schemas.openxmlformats.org/officeDocument/2006/relationships/slide" Target="slides/slide16.xml"/><Relationship Id="rId179" Type="http://schemas.openxmlformats.org/officeDocument/2006/relationships/slide" Target="slides/slide176.xml"/><Relationship Id="rId178" Type="http://schemas.openxmlformats.org/officeDocument/2006/relationships/slide" Target="slides/slide175.xml"/><Relationship Id="rId177" Type="http://schemas.openxmlformats.org/officeDocument/2006/relationships/slide" Target="slides/slide174.xml"/><Relationship Id="rId176" Type="http://schemas.openxmlformats.org/officeDocument/2006/relationships/slide" Target="slides/slide173.xml"/><Relationship Id="rId175" Type="http://schemas.openxmlformats.org/officeDocument/2006/relationships/slide" Target="slides/slide172.xml"/><Relationship Id="rId174" Type="http://schemas.openxmlformats.org/officeDocument/2006/relationships/slide" Target="slides/slide171.xml"/><Relationship Id="rId173" Type="http://schemas.openxmlformats.org/officeDocument/2006/relationships/slide" Target="slides/slide170.xml"/><Relationship Id="rId172" Type="http://schemas.openxmlformats.org/officeDocument/2006/relationships/slide" Target="slides/slide169.xml"/><Relationship Id="rId171" Type="http://schemas.openxmlformats.org/officeDocument/2006/relationships/slide" Target="slides/slide168.xml"/><Relationship Id="rId170" Type="http://schemas.openxmlformats.org/officeDocument/2006/relationships/slide" Target="slides/slide167.xml"/><Relationship Id="rId17" Type="http://schemas.openxmlformats.org/officeDocument/2006/relationships/slide" Target="slides/slide15.xml"/><Relationship Id="rId169" Type="http://schemas.openxmlformats.org/officeDocument/2006/relationships/slide" Target="slides/slide166.xml"/><Relationship Id="rId168" Type="http://schemas.openxmlformats.org/officeDocument/2006/relationships/slide" Target="slides/slide165.xml"/><Relationship Id="rId167" Type="http://schemas.openxmlformats.org/officeDocument/2006/relationships/slide" Target="slides/slide164.xml"/><Relationship Id="rId166" Type="http://schemas.openxmlformats.org/officeDocument/2006/relationships/slide" Target="slides/slide163.xml"/><Relationship Id="rId165" Type="http://schemas.openxmlformats.org/officeDocument/2006/relationships/slide" Target="slides/slide162.xml"/><Relationship Id="rId164" Type="http://schemas.openxmlformats.org/officeDocument/2006/relationships/slide" Target="slides/slide161.xml"/><Relationship Id="rId163" Type="http://schemas.openxmlformats.org/officeDocument/2006/relationships/slide" Target="slides/slide160.xml"/><Relationship Id="rId162" Type="http://schemas.openxmlformats.org/officeDocument/2006/relationships/slide" Target="slides/slide159.xml"/><Relationship Id="rId161" Type="http://schemas.openxmlformats.org/officeDocument/2006/relationships/slide" Target="slides/slide158.xml"/><Relationship Id="rId160" Type="http://schemas.openxmlformats.org/officeDocument/2006/relationships/slide" Target="slides/slide157.xml"/><Relationship Id="rId16" Type="http://schemas.openxmlformats.org/officeDocument/2006/relationships/slide" Target="slides/slide14.xml"/><Relationship Id="rId159" Type="http://schemas.openxmlformats.org/officeDocument/2006/relationships/slide" Target="slides/slide156.xml"/><Relationship Id="rId158" Type="http://schemas.openxmlformats.org/officeDocument/2006/relationships/slide" Target="slides/slide155.xml"/><Relationship Id="rId157" Type="http://schemas.openxmlformats.org/officeDocument/2006/relationships/slide" Target="slides/slide154.xml"/><Relationship Id="rId156" Type="http://schemas.openxmlformats.org/officeDocument/2006/relationships/slide" Target="slides/slide153.xml"/><Relationship Id="rId155" Type="http://schemas.openxmlformats.org/officeDocument/2006/relationships/slide" Target="slides/slide152.xml"/><Relationship Id="rId154" Type="http://schemas.openxmlformats.org/officeDocument/2006/relationships/slide" Target="slides/slide151.xml"/><Relationship Id="rId153" Type="http://schemas.openxmlformats.org/officeDocument/2006/relationships/slide" Target="slides/slide150.xml"/><Relationship Id="rId152" Type="http://schemas.openxmlformats.org/officeDocument/2006/relationships/slide" Target="slides/slide149.xml"/><Relationship Id="rId151" Type="http://schemas.openxmlformats.org/officeDocument/2006/relationships/slide" Target="slides/slide148.xml"/><Relationship Id="rId150" Type="http://schemas.openxmlformats.org/officeDocument/2006/relationships/slide" Target="slides/slide147.xml"/><Relationship Id="rId15" Type="http://schemas.openxmlformats.org/officeDocument/2006/relationships/slide" Target="slides/slide13.xml"/><Relationship Id="rId149" Type="http://schemas.openxmlformats.org/officeDocument/2006/relationships/slide" Target="slides/slide146.xml"/><Relationship Id="rId148" Type="http://schemas.openxmlformats.org/officeDocument/2006/relationships/slide" Target="slides/slide145.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image" Target="../media/image24.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6.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9.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91.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92.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0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3619D46-51FE-44A3-96C2-C87A52CC1B3B}" type="datetimeFigureOut">
              <a:rPr lang="zh-CN" altLang="en-US" smtClean="0"/>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9D5282-A5DE-49BD-8906-6E33D44EEB77}"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960337-2D1B-4E45-9FA1-02BD987730B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B960337-2D1B-4E45-9FA1-02BD987730B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68A18E24-4789-4F79-83B5-10E132DAA95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782407-D9BC-4167-BE37-79C7335FAD2C}"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68A18E24-4789-4F79-83B5-10E132DAA95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782407-D9BC-4167-BE37-79C7335FAD2C}"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68A18E24-4789-4F79-83B5-10E132DAA95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782407-D9BC-4167-BE37-79C7335FAD2C}"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68A18E24-4789-4F79-83B5-10E132DAA95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782407-D9BC-4167-BE37-79C7335FAD2C}"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68A18E24-4789-4F79-83B5-10E132DAA956}"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9A782407-D9BC-4167-BE37-79C7335FAD2C}"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68A18E24-4789-4F79-83B5-10E132DAA95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A782407-D9BC-4167-BE37-79C7335FAD2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68A18E24-4789-4F79-83B5-10E132DAA956}"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9A782407-D9BC-4167-BE37-79C7335FAD2C}"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68A18E24-4789-4F79-83B5-10E132DAA956}"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9A782407-D9BC-4167-BE37-79C7335FAD2C}"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8A18E24-4789-4F79-83B5-10E132DAA956}"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9A782407-D9BC-4167-BE37-79C7335FAD2C}"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68A18E24-4789-4F79-83B5-10E132DAA95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A782407-D9BC-4167-BE37-79C7335FAD2C}"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68A18E24-4789-4F79-83B5-10E132DAA956}"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9A782407-D9BC-4167-BE37-79C7335FAD2C}"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A18E24-4789-4F79-83B5-10E132DAA956}"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A782407-D9BC-4167-BE37-79C7335FAD2C}"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GIF"/></Relationships>
</file>

<file path=ppt/slides/_rels/slide12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3.png"/><Relationship Id="rId3" Type="http://schemas.openxmlformats.org/officeDocument/2006/relationships/tags" Target="../tags/tag4.xml"/><Relationship Id="rId2" Type="http://schemas.openxmlformats.org/officeDocument/2006/relationships/image" Target="../media/image42.png"/><Relationship Id="rId1" Type="http://schemas.openxmlformats.org/officeDocument/2006/relationships/tags" Target="../tags/tag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tags" Target="../tags/tag7.xml"/><Relationship Id="rId4" Type="http://schemas.openxmlformats.org/officeDocument/2006/relationships/image" Target="../media/image45.png"/><Relationship Id="rId3" Type="http://schemas.openxmlformats.org/officeDocument/2006/relationships/tags" Target="../tags/tag6.xml"/><Relationship Id="rId2" Type="http://schemas.openxmlformats.org/officeDocument/2006/relationships/image" Target="../media/image44.png"/><Relationship Id="rId1" Type="http://schemas.openxmlformats.org/officeDocument/2006/relationships/tags" Target="../tags/tag5.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142.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1.png"/><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5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4.png"/><Relationship Id="rId1" Type="http://schemas.openxmlformats.org/officeDocument/2006/relationships/image" Target="../media/image53.png"/></Relationships>
</file>

<file path=ppt/slides/_rels/slide15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image" Target="../media/image54.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7.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8.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9.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0.png"/><Relationship Id="rId1" Type="http://schemas.openxmlformats.org/officeDocument/2006/relationships/tags" Target="../tags/tag8.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tags" Target="../tags/tag9.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3.png"/><Relationship Id="rId1" Type="http://schemas.openxmlformats.org/officeDocument/2006/relationships/image" Target="../media/image6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4.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5.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6.png"/></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9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7.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8.png"/></Relationships>
</file>

<file path=ppt/slides/_rels/slide196.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69.wmf"/><Relationship Id="rId1" Type="http://schemas.openxmlformats.org/officeDocument/2006/relationships/oleObject" Target="../embeddings/oleObject4.bin"/></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1.png"/><Relationship Id="rId3" Type="http://schemas.openxmlformats.org/officeDocument/2006/relationships/tags" Target="../tags/tag11.xml"/><Relationship Id="rId2" Type="http://schemas.openxmlformats.org/officeDocument/2006/relationships/image" Target="../media/image70.png"/><Relationship Id="rId1" Type="http://schemas.openxmlformats.org/officeDocument/2006/relationships/tags" Target="../tags/tag1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3.png"/><Relationship Id="rId3" Type="http://schemas.openxmlformats.org/officeDocument/2006/relationships/tags" Target="../tags/tag13.xml"/><Relationship Id="rId2" Type="http://schemas.openxmlformats.org/officeDocument/2006/relationships/image" Target="../media/image72.png"/><Relationship Id="rId1" Type="http://schemas.openxmlformats.org/officeDocument/2006/relationships/tags" Target="../tags/tag1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5" Type="http://schemas.openxmlformats.org/officeDocument/2006/relationships/vmlDrawing" Target="../drawings/vmlDrawing4.vml"/><Relationship Id="rId4" Type="http://schemas.openxmlformats.org/officeDocument/2006/relationships/slideLayout" Target="../slideLayouts/slideLayout2.xml"/><Relationship Id="rId3" Type="http://schemas.openxmlformats.org/officeDocument/2006/relationships/image" Target="../media/image74.wmf"/><Relationship Id="rId2" Type="http://schemas.openxmlformats.org/officeDocument/2006/relationships/oleObject" Target="../embeddings/oleObject5.bin"/><Relationship Id="rId1" Type="http://schemas.openxmlformats.org/officeDocument/2006/relationships/tags" Target="../tags/tag14.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s>
</file>

<file path=ppt/slides/_rels/slide2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5.png"/></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6.png"/></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7.png"/></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8.png"/></Relationships>
</file>

<file path=ppt/slides/_rels/slide2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9.png"/></Relationships>
</file>

<file path=ppt/slides/_rels/slide2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0.png"/></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1.png"/></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2.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3.png"/><Relationship Id="rId1" Type="http://schemas.openxmlformats.org/officeDocument/2006/relationships/tags" Target="../tags/tag15.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4.png"/></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5.png"/></Relationships>
</file>

<file path=ppt/slides/_rels/slide24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6.png"/></Relationships>
</file>

<file path=ppt/slides/_rels/slide2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8.png"/></Relationships>
</file>

<file path=ppt/slides/_rels/slide2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0.png"/></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4" Type="http://schemas.openxmlformats.org/officeDocument/2006/relationships/vmlDrawing" Target="../drawings/vmlDrawing5.vml"/><Relationship Id="rId3" Type="http://schemas.openxmlformats.org/officeDocument/2006/relationships/slideLayout" Target="../slideLayouts/slideLayout2.xml"/><Relationship Id="rId2" Type="http://schemas.openxmlformats.org/officeDocument/2006/relationships/image" Target="../media/image91.wmf"/><Relationship Id="rId1" Type="http://schemas.openxmlformats.org/officeDocument/2006/relationships/oleObject" Target="../embeddings/oleObject6.bin"/></Relationships>
</file>

<file path=ppt/slides/_rels/slide257.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92.wmf"/><Relationship Id="rId1" Type="http://schemas.openxmlformats.org/officeDocument/2006/relationships/oleObject" Target="../embeddings/oleObject7.bin"/></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image" Target="../media/image93.png"/></Relationships>
</file>

<file path=ppt/slides/_rels/slide26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6.png"/></Relationships>
</file>

<file path=ppt/slides/_rels/slide2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7.png"/></Relationships>
</file>

<file path=ppt/slides/_rels/slide2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8.png"/></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image" Target="../media/image105.png"/><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6.png"/></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image" Target="../media/image19.png"/></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7.png"/></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90.xml.rels><?xml version="1.0" encoding="UTF-8" standalone="yes"?>
<Relationships xmlns="http://schemas.openxmlformats.org/package/2006/relationships"><Relationship Id="rId4" Type="http://schemas.openxmlformats.org/officeDocument/2006/relationships/vmlDrawing" Target="../drawings/vmlDrawing7.vml"/><Relationship Id="rId3" Type="http://schemas.openxmlformats.org/officeDocument/2006/relationships/slideLayout" Target="../slideLayouts/slideLayout2.xml"/><Relationship Id="rId2" Type="http://schemas.openxmlformats.org/officeDocument/2006/relationships/image" Target="../media/image108.wmf"/><Relationship Id="rId1" Type="http://schemas.openxmlformats.org/officeDocument/2006/relationships/oleObject" Target="../embeddings/oleObject8.bin"/></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25.png"/><Relationship Id="rId3" Type="http://schemas.openxmlformats.org/officeDocument/2006/relationships/oleObject" Target="../embeddings/oleObject2.bin"/><Relationship Id="rId2" Type="http://schemas.openxmlformats.org/officeDocument/2006/relationships/image" Target="../media/image24.png"/><Relationship Id="rId1" Type="http://schemas.openxmlformats.org/officeDocument/2006/relationships/oleObject" Target="../embeddings/oleObject1.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jpe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tags" Target="../tags/tag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oleObject" Target="../embeddings/oleObject3.bin"/></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线段树，平衡</a:t>
            </a:r>
            <a:r>
              <a:rPr lang="zh-CN" altLang="en-US" dirty="0"/>
              <a:t>树</a:t>
            </a:r>
            <a:endParaRPr lang="zh-CN" altLang="en-US" dirty="0"/>
          </a:p>
        </p:txBody>
      </p:sp>
      <p:sp>
        <p:nvSpPr>
          <p:cNvPr id="3" name="副标题 2"/>
          <p:cNvSpPr>
            <a:spLocks noGrp="1"/>
          </p:cNvSpPr>
          <p:nvPr>
            <p:ph type="subTitle" idx="1"/>
          </p:nvPr>
        </p:nvSpPr>
        <p:spPr/>
        <p:txBody>
          <a:bodyPr/>
          <a:lstStyle/>
          <a:p>
            <a:r>
              <a:rPr lang="zh-CN" altLang="en-US" dirty="0">
                <a:solidFill>
                  <a:schemeClr val="tx1"/>
                </a:solidFill>
              </a:rPr>
              <a:t>清华大学</a:t>
            </a:r>
            <a:r>
              <a:rPr lang="en-US" altLang="zh-CN" dirty="0">
                <a:solidFill>
                  <a:schemeClr val="tx1"/>
                </a:solidFill>
              </a:rPr>
              <a:t>nzhtl1477</a:t>
            </a:r>
            <a:endParaRPr lang="en-US" altLang="zh-CN" dirty="0">
              <a:solidFill>
                <a:schemeClr val="tx1"/>
              </a:solidFill>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8806548" y="2924943"/>
            <a:ext cx="2763272" cy="3933057"/>
          </a:xfrm>
          <a:prstGeom prst="rect">
            <a:avLst/>
          </a:prstGeom>
        </p:spPr>
      </p:pic>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endParaRPr lang="zh-CN" altLang="en-US" dirty="0"/>
          </a:p>
        </p:txBody>
      </p:sp>
      <p:sp>
        <p:nvSpPr>
          <p:cNvPr id="3" name="内容占位符 2"/>
          <p:cNvSpPr>
            <a:spLocks noGrp="1"/>
          </p:cNvSpPr>
          <p:nvPr>
            <p:ph idx="1"/>
          </p:nvPr>
        </p:nvSpPr>
        <p:spPr/>
        <p:txBody>
          <a:bodyPr>
            <a:normAutofit/>
          </a:bodyPr>
          <a:lstStyle/>
          <a:p>
            <a:r>
              <a:rPr lang="en-US" altLang="zh-CN" dirty="0" err="1"/>
              <a:t>Treap</a:t>
            </a:r>
            <a:r>
              <a:rPr lang="zh-CN" altLang="en-US" dirty="0"/>
              <a:t>维护权值的时候一般会把相同的权值放在同一个节点上</a:t>
            </a:r>
            <a:endParaRPr lang="en-US" altLang="zh-CN" dirty="0"/>
          </a:p>
          <a:p>
            <a:r>
              <a:rPr lang="zh-CN" altLang="en-US" dirty="0"/>
              <a:t>所以一个</a:t>
            </a:r>
            <a:r>
              <a:rPr lang="en-US" altLang="zh-CN" dirty="0" err="1"/>
              <a:t>treap</a:t>
            </a:r>
            <a:r>
              <a:rPr lang="zh-CN" altLang="en-US" dirty="0"/>
              <a:t>节点需要维护以下信息：</a:t>
            </a:r>
            <a:endParaRPr lang="en-US" altLang="zh-CN" dirty="0"/>
          </a:p>
          <a:p>
            <a:r>
              <a:rPr lang="zh-CN" altLang="en-US" dirty="0"/>
              <a:t>左右儿子</a:t>
            </a:r>
            <a:endParaRPr lang="en-US" altLang="zh-CN" dirty="0"/>
          </a:p>
          <a:p>
            <a:r>
              <a:rPr lang="zh-CN" altLang="en-US" dirty="0"/>
              <a:t>关键字</a:t>
            </a:r>
            <a:endParaRPr lang="en-US" altLang="zh-CN" dirty="0"/>
          </a:p>
          <a:p>
            <a:r>
              <a:rPr lang="zh-CN" altLang="en-US" dirty="0"/>
              <a:t>关键字出现次数</a:t>
            </a:r>
            <a:endParaRPr lang="en-US" altLang="zh-CN" dirty="0"/>
          </a:p>
          <a:p>
            <a:r>
              <a:rPr lang="zh-CN" altLang="en-US" dirty="0"/>
              <a:t>堆随机值</a:t>
            </a:r>
            <a:endParaRPr lang="en-US" altLang="zh-CN" dirty="0"/>
          </a:p>
          <a:p>
            <a:r>
              <a:rPr lang="zh-CN" altLang="en-US" dirty="0"/>
              <a:t>节点大小（即子树大小）</a:t>
            </a:r>
            <a:endParaRPr lang="en-US" altLang="zh-CN" dirty="0"/>
          </a:p>
          <a:p>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Luogu4036 [JSOI2008]</a:t>
            </a:r>
            <a:r>
              <a:rPr lang="zh-CN" altLang="en-US" dirty="0"/>
              <a:t>火星人</a:t>
            </a:r>
            <a:endParaRPr lang="zh-CN" altLang="en-US" dirty="0"/>
          </a:p>
        </p:txBody>
      </p:sp>
      <p:sp>
        <p:nvSpPr>
          <p:cNvPr id="3" name="内容占位符 2"/>
          <p:cNvSpPr>
            <a:spLocks noGrp="1"/>
          </p:cNvSpPr>
          <p:nvPr>
            <p:ph idx="1"/>
          </p:nvPr>
        </p:nvSpPr>
        <p:spPr/>
        <p:txBody>
          <a:bodyPr/>
          <a:lstStyle/>
          <a:p>
            <a:r>
              <a:rPr lang="zh-CN" altLang="en-US" dirty="0"/>
              <a:t>维护一个字符串序列</a:t>
            </a:r>
            <a:endParaRPr lang="en-US" altLang="zh-CN" dirty="0"/>
          </a:p>
          <a:p>
            <a:r>
              <a:rPr lang="en-US" altLang="zh-CN" dirty="0"/>
              <a:t>1.</a:t>
            </a:r>
            <a:r>
              <a:rPr lang="zh-CN" altLang="en-US" dirty="0"/>
              <a:t>单点插入</a:t>
            </a:r>
            <a:endParaRPr lang="en-US" altLang="zh-CN" dirty="0"/>
          </a:p>
          <a:p>
            <a:r>
              <a:rPr lang="en-US" altLang="zh-CN" dirty="0"/>
              <a:t>2.</a:t>
            </a:r>
            <a:r>
              <a:rPr lang="zh-CN" altLang="en-US" dirty="0"/>
              <a:t>单点修改</a:t>
            </a:r>
            <a:endParaRPr lang="en-US" altLang="zh-CN" dirty="0"/>
          </a:p>
          <a:p>
            <a:r>
              <a:rPr lang="en-US" altLang="zh-CN" dirty="0"/>
              <a:t>3.</a:t>
            </a:r>
            <a:r>
              <a:rPr lang="zh-CN" altLang="en-US" dirty="0"/>
              <a:t>查询两个区间的</a:t>
            </a:r>
            <a:r>
              <a:rPr lang="en-US" altLang="zh-CN" dirty="0"/>
              <a:t>LCP</a:t>
            </a:r>
            <a:r>
              <a:rPr lang="zh-CN" altLang="en-US" dirty="0"/>
              <a:t>的长度</a:t>
            </a:r>
            <a:endParaRPr lang="en-US" altLang="zh-CN" dirty="0"/>
          </a:p>
          <a:p>
            <a:r>
              <a:rPr lang="en-US" altLang="zh-CN" dirty="0"/>
              <a:t>LCP</a:t>
            </a:r>
            <a:r>
              <a:rPr lang="zh-CN" altLang="en-US" dirty="0"/>
              <a:t>就是两个字符串的最长公共前缀</a:t>
            </a:r>
            <a:endParaRPr lang="en-US" altLang="zh-CN" dirty="0"/>
          </a:p>
          <a:p>
            <a:r>
              <a:rPr lang="en-US" altLang="zh-CN" dirty="0" err="1"/>
              <a:t>n,m</a:t>
            </a:r>
            <a:r>
              <a:rPr lang="en-US" altLang="zh-CN" dirty="0"/>
              <a:t>&lt;=1.5e5</a:t>
            </a:r>
            <a:r>
              <a:rPr lang="zh-CN" altLang="en-US" dirty="0"/>
              <a:t>，询问次数</a:t>
            </a:r>
            <a:r>
              <a:rPr lang="en-US" altLang="zh-CN" dirty="0"/>
              <a:t>&lt;=1e4</a:t>
            </a:r>
            <a:endParaRPr lang="zh-CN" altLang="en-US" dirty="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如何判断两个字符串是否相等？</a:t>
            </a:r>
            <a:endParaRPr lang="en-US" altLang="zh-CN" dirty="0"/>
          </a:p>
          <a:p>
            <a:r>
              <a:rPr lang="zh-CN" altLang="en-US" dirty="0"/>
              <a:t>哈希</a:t>
            </a:r>
            <a:endParaRPr lang="en-US" altLang="zh-CN" dirty="0"/>
          </a:p>
          <a:p>
            <a:r>
              <a:rPr lang="zh-CN" altLang="en-US" dirty="0"/>
              <a:t>如何在带插入的情况下维护一个区间的哈希值？</a:t>
            </a:r>
            <a:endParaRPr lang="en-US" altLang="zh-CN" dirty="0"/>
          </a:p>
          <a:p>
            <a:r>
              <a:rPr lang="zh-CN" altLang="en-US" dirty="0"/>
              <a:t>使用平衡树，预处理</a:t>
            </a:r>
            <a:r>
              <a:rPr lang="en-US" altLang="zh-CN" dirty="0"/>
              <a:t>base</a:t>
            </a:r>
            <a:r>
              <a:rPr lang="zh-CN" altLang="en-US" dirty="0"/>
              <a:t>的每个次幂的值，这样可以合并两个区间的哈希值</a:t>
            </a:r>
            <a:endParaRPr lang="en-US" altLang="zh-CN" dirty="0"/>
          </a:p>
          <a:p>
            <a:r>
              <a:rPr lang="zh-CN" altLang="en-US" dirty="0"/>
              <a:t>如何查询</a:t>
            </a:r>
            <a:r>
              <a:rPr lang="en-US" altLang="zh-CN" dirty="0"/>
              <a:t>LCP</a:t>
            </a:r>
            <a:r>
              <a:rPr lang="zh-CN" altLang="en-US" dirty="0"/>
              <a:t>？</a:t>
            </a:r>
            <a:endParaRPr lang="zh-CN" alt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可以使用二分答案的方法</a:t>
            </a:r>
            <a:endParaRPr lang="en-US" altLang="zh-CN" dirty="0"/>
          </a:p>
          <a:p>
            <a:r>
              <a:rPr lang="zh-CN" altLang="en-US" dirty="0"/>
              <a:t>二分一个区间长度，使用平衡树维护区间哈希的方法来查询这个长度的两个前缀是否相等</a:t>
            </a:r>
            <a:endParaRPr lang="en-US" altLang="zh-CN" dirty="0"/>
          </a:p>
          <a:p>
            <a:r>
              <a:rPr lang="zh-CN" altLang="en-US" dirty="0"/>
              <a:t>时间复杂度</a:t>
            </a:r>
            <a:r>
              <a:rPr lang="en-US" altLang="zh-CN" dirty="0"/>
              <a:t>O( mlog^2n )</a:t>
            </a:r>
            <a:r>
              <a:rPr lang="zh-CN" altLang="en-US" dirty="0"/>
              <a:t>，可以优化为</a:t>
            </a:r>
            <a:r>
              <a:rPr lang="en-US" altLang="zh-CN" dirty="0"/>
              <a:t>O( mlog^2n/</a:t>
            </a:r>
            <a:r>
              <a:rPr lang="en-US" altLang="zh-CN" dirty="0" err="1"/>
              <a:t>loglogn</a:t>
            </a:r>
            <a:r>
              <a:rPr lang="en-US" altLang="zh-CN" dirty="0"/>
              <a:t> )</a:t>
            </a:r>
            <a:endParaRPr lang="en-US" altLang="zh-CN" dirty="0"/>
          </a:p>
          <a:p>
            <a:r>
              <a:rPr lang="zh-CN" altLang="en-US" dirty="0"/>
              <a:t>其实题目中说了询问次数比较少，询问是</a:t>
            </a:r>
            <a:r>
              <a:rPr lang="en-US" altLang="zh-CN" dirty="0"/>
              <a:t>O( log^2n )</a:t>
            </a:r>
            <a:r>
              <a:rPr lang="zh-CN" altLang="en-US" dirty="0"/>
              <a:t>的，插入是</a:t>
            </a:r>
            <a:r>
              <a:rPr lang="en-US" altLang="zh-CN" dirty="0"/>
              <a:t>O( </a:t>
            </a:r>
            <a:r>
              <a:rPr lang="en-US" altLang="zh-CN" dirty="0" err="1"/>
              <a:t>logn</a:t>
            </a:r>
            <a:r>
              <a:rPr lang="en-US" altLang="zh-CN" dirty="0"/>
              <a:t> )</a:t>
            </a:r>
            <a:r>
              <a:rPr lang="zh-CN" altLang="en-US" dirty="0"/>
              <a:t>的</a:t>
            </a:r>
            <a:endParaRPr lang="zh-CN" alt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Luogu4344 [SHOI2015]</a:t>
            </a:r>
            <a:r>
              <a:rPr lang="zh-CN" altLang="en-US" dirty="0"/>
              <a:t>脑洞治疗仪</a:t>
            </a:r>
            <a:endParaRPr lang="zh-CN" altLang="en-US" dirty="0"/>
          </a:p>
        </p:txBody>
      </p:sp>
      <p:pic>
        <p:nvPicPr>
          <p:cNvPr id="7" name="内容占位符 6"/>
          <p:cNvPicPr>
            <a:picLocks noGrp="1" noChangeAspect="1"/>
          </p:cNvPicPr>
          <p:nvPr>
            <p:ph idx="1"/>
          </p:nvPr>
        </p:nvPicPr>
        <p:blipFill>
          <a:blip r:embed="rId1"/>
          <a:stretch>
            <a:fillRect/>
          </a:stretch>
        </p:blipFill>
        <p:spPr>
          <a:xfrm>
            <a:off x="6246620" y="1690688"/>
            <a:ext cx="5945380" cy="1955192"/>
          </a:xfrm>
        </p:spPr>
      </p:pic>
      <p:pic>
        <p:nvPicPr>
          <p:cNvPr id="5" name="图片 4"/>
          <p:cNvPicPr>
            <a:picLocks noChangeAspect="1"/>
          </p:cNvPicPr>
          <p:nvPr/>
        </p:nvPicPr>
        <p:blipFill>
          <a:blip r:embed="rId2"/>
          <a:stretch>
            <a:fillRect/>
          </a:stretch>
        </p:blipFill>
        <p:spPr>
          <a:xfrm>
            <a:off x="838200" y="1825625"/>
            <a:ext cx="5426017" cy="484113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题意即</a:t>
            </a:r>
            <a:endParaRPr lang="en-US" altLang="zh-CN" dirty="0"/>
          </a:p>
          <a:p>
            <a:r>
              <a:rPr lang="en-US" altLang="zh-CN" dirty="0"/>
              <a:t>1.</a:t>
            </a:r>
            <a:r>
              <a:rPr lang="zh-CN" altLang="en-US" dirty="0"/>
              <a:t>区间赋</a:t>
            </a:r>
            <a:r>
              <a:rPr lang="en-US" altLang="zh-CN" dirty="0"/>
              <a:t>0</a:t>
            </a:r>
            <a:endParaRPr lang="en-US" altLang="zh-CN" dirty="0"/>
          </a:p>
          <a:p>
            <a:r>
              <a:rPr lang="en-US" altLang="zh-CN" dirty="0"/>
              <a:t>2.</a:t>
            </a:r>
            <a:r>
              <a:rPr lang="zh-CN" altLang="en-US" dirty="0"/>
              <a:t>区间最长连续</a:t>
            </a:r>
            <a:r>
              <a:rPr lang="en-US" altLang="zh-CN" dirty="0"/>
              <a:t>0</a:t>
            </a:r>
            <a:endParaRPr lang="en-US" altLang="zh-CN" dirty="0"/>
          </a:p>
          <a:p>
            <a:r>
              <a:rPr lang="en-US" altLang="zh-CN" dirty="0"/>
              <a:t>3.</a:t>
            </a:r>
            <a:r>
              <a:rPr lang="zh-CN" altLang="en-US" dirty="0"/>
              <a:t>把一个区间的</a:t>
            </a:r>
            <a:r>
              <a:rPr lang="en-US" altLang="zh-CN" dirty="0"/>
              <a:t>1</a:t>
            </a:r>
            <a:r>
              <a:rPr lang="zh-CN" altLang="en-US" dirty="0"/>
              <a:t>依次填到另一个区间</a:t>
            </a:r>
            <a:endParaRPr lang="zh-CN" alt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使用线段树维护序列，对每个节点维护其是否为全</a:t>
            </a:r>
            <a:r>
              <a:rPr lang="en-US" altLang="zh-CN" dirty="0"/>
              <a:t>1</a:t>
            </a:r>
            <a:r>
              <a:rPr lang="zh-CN" altLang="en-US" dirty="0"/>
              <a:t>，以及内部最长</a:t>
            </a:r>
            <a:r>
              <a:rPr lang="en-US" altLang="zh-CN" dirty="0"/>
              <a:t>0</a:t>
            </a:r>
            <a:r>
              <a:rPr lang="zh-CN" altLang="en-US" dirty="0"/>
              <a:t>段，以及左右最长</a:t>
            </a:r>
            <a:r>
              <a:rPr lang="en-US" altLang="zh-CN" dirty="0"/>
              <a:t>0</a:t>
            </a:r>
            <a:r>
              <a:rPr lang="zh-CN" altLang="en-US" dirty="0"/>
              <a:t>段</a:t>
            </a:r>
            <a:endParaRPr lang="en-US" altLang="zh-CN" dirty="0"/>
          </a:p>
          <a:p>
            <a:r>
              <a:rPr lang="zh-CN" altLang="en-US" dirty="0"/>
              <a:t>对于</a:t>
            </a:r>
            <a:r>
              <a:rPr lang="en-US" altLang="zh-CN" dirty="0"/>
              <a:t>3</a:t>
            </a:r>
            <a:r>
              <a:rPr lang="zh-CN" altLang="en-US" dirty="0"/>
              <a:t>操作，我们查区间和，这样就可以知道区间有多少</a:t>
            </a:r>
            <a:r>
              <a:rPr lang="en-US" altLang="zh-CN" dirty="0"/>
              <a:t>1</a:t>
            </a:r>
            <a:r>
              <a:rPr lang="zh-CN" altLang="en-US" dirty="0"/>
              <a:t>了</a:t>
            </a:r>
            <a:endParaRPr lang="en-US" altLang="zh-CN" dirty="0"/>
          </a:p>
          <a:p>
            <a:r>
              <a:rPr lang="zh-CN" altLang="en-US" dirty="0"/>
              <a:t>然后我们在填到的区间中二分一下填到哪个位置用完了我们挖出来的</a:t>
            </a:r>
            <a:r>
              <a:rPr lang="en-US" altLang="zh-CN" dirty="0"/>
              <a:t>1</a:t>
            </a:r>
            <a:endParaRPr lang="en-US" altLang="zh-CN"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为了实现这两步需要维护每个节点代表的区间和</a:t>
            </a:r>
            <a:endParaRPr lang="en-US" altLang="zh-CN" dirty="0"/>
          </a:p>
          <a:p>
            <a:r>
              <a:rPr lang="zh-CN" altLang="en-US" dirty="0"/>
              <a:t>然后就把</a:t>
            </a:r>
            <a:r>
              <a:rPr lang="en-US" altLang="zh-CN" dirty="0"/>
              <a:t>3</a:t>
            </a:r>
            <a:r>
              <a:rPr lang="zh-CN" altLang="en-US" dirty="0"/>
              <a:t>操作转换为了：</a:t>
            </a:r>
            <a:endParaRPr lang="en-US" altLang="zh-CN" dirty="0"/>
          </a:p>
          <a:p>
            <a:r>
              <a:rPr lang="zh-CN" altLang="en-US" dirty="0"/>
              <a:t>区间修改为</a:t>
            </a:r>
            <a:r>
              <a:rPr lang="en-US" altLang="zh-CN" dirty="0"/>
              <a:t>0</a:t>
            </a:r>
            <a:r>
              <a:rPr lang="zh-CN" altLang="en-US" dirty="0"/>
              <a:t>或</a:t>
            </a:r>
            <a:r>
              <a:rPr lang="en-US" altLang="zh-CN" dirty="0"/>
              <a:t>1</a:t>
            </a:r>
            <a:endParaRPr lang="en-US" altLang="zh-CN" dirty="0"/>
          </a:p>
          <a:p>
            <a:r>
              <a:rPr lang="zh-CN" altLang="en-US" dirty="0"/>
              <a:t>这样的操作</a:t>
            </a:r>
            <a:endParaRPr lang="zh-CN" altLang="en-US" dirty="0"/>
          </a:p>
          <a:p>
            <a:endParaRPr lang="en-US" altLang="zh-CN" dirty="0"/>
          </a:p>
          <a:p>
            <a:r>
              <a:rPr lang="zh-CN" altLang="en-US" dirty="0"/>
              <a:t>每次直接二分位置然后线段树的话时间复杂度为</a:t>
            </a:r>
            <a:r>
              <a:rPr lang="en-US" altLang="zh-CN" dirty="0"/>
              <a:t>O(n+mlog^2n)</a:t>
            </a:r>
            <a:endParaRPr lang="en-US" altLang="zh-CN" dirty="0"/>
          </a:p>
          <a:p>
            <a:r>
              <a:rPr lang="zh-CN" altLang="en-US" dirty="0"/>
              <a:t>可以做到</a:t>
            </a:r>
            <a:r>
              <a:rPr lang="en-US" altLang="zh-CN" dirty="0"/>
              <a:t>O(</a:t>
            </a:r>
            <a:r>
              <a:rPr lang="en-US" altLang="zh-CN" dirty="0" err="1"/>
              <a:t>n+mlogn</a:t>
            </a:r>
            <a:r>
              <a:rPr lang="en-US" altLang="zh-CN" dirty="0"/>
              <a:t>)</a:t>
            </a:r>
            <a:r>
              <a:rPr lang="zh-CN" altLang="en-US"/>
              <a:t>，在线段树上二分即可</a:t>
            </a:r>
            <a:endParaRPr lang="zh-CN" alt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Luogu3215 [HNOI2011]</a:t>
            </a:r>
            <a:r>
              <a:rPr lang="zh-CN" altLang="en-US" dirty="0"/>
              <a:t>括号修复 </a:t>
            </a:r>
            <a:r>
              <a:rPr lang="en-US" altLang="zh-CN" dirty="0"/>
              <a:t>/ [JSOI2011]</a:t>
            </a:r>
            <a:r>
              <a:rPr lang="zh-CN" altLang="en-US" dirty="0"/>
              <a:t>括号序列</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690687"/>
            <a:ext cx="7338210" cy="4500387"/>
          </a:xfr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区间不匹配括号一定是一堆左括号和一堆右括号</a:t>
            </a:r>
            <a:endParaRPr lang="en-US" altLang="zh-CN" dirty="0"/>
          </a:p>
          <a:p>
            <a:r>
              <a:rPr lang="zh-CN" altLang="en-US" dirty="0"/>
              <a:t>每个节点记录下有多少左括号和右括号</a:t>
            </a:r>
            <a:endParaRPr lang="en-US" altLang="zh-CN" dirty="0"/>
          </a:p>
          <a:p>
            <a:r>
              <a:rPr lang="zh-CN" altLang="en-US" dirty="0"/>
              <a:t>合并的时候左儿子的右括号和右儿子的左括号进行抵消，剩下的进行拼接</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说要讲模板，这里就利用一下</a:t>
            </a:r>
            <a:r>
              <a:rPr lang="en-US" altLang="zh-CN" dirty="0" err="1"/>
              <a:t>hzwer</a:t>
            </a:r>
            <a:r>
              <a:rPr lang="zh-CN" altLang="en-US" dirty="0"/>
              <a:t>的吧</a:t>
            </a:r>
            <a:endParaRPr lang="zh-CN" altLang="en-US" dirty="0"/>
          </a:p>
        </p:txBody>
      </p:sp>
      <p:pic>
        <p:nvPicPr>
          <p:cNvPr id="6" name="Picture 2"/>
          <p:cNvPicPr>
            <a:picLocks noGrp="1" noChangeAspect="1" noChangeArrowheads="1"/>
          </p:cNvPicPr>
          <p:nvPr>
            <p:ph idx="1"/>
          </p:nvPr>
        </p:nvPicPr>
        <p:blipFill>
          <a:blip r:embed="rId1" cstate="print"/>
          <a:srcRect/>
          <a:stretch>
            <a:fillRect/>
          </a:stretch>
        </p:blipFill>
        <p:spPr bwMode="auto">
          <a:xfrm>
            <a:off x="838200" y="1690688"/>
            <a:ext cx="6856157" cy="1872208"/>
          </a:xfrm>
          <a:prstGeom prst="rect">
            <a:avLst/>
          </a:prstGeom>
          <a:noFill/>
          <a:ln w="9525">
            <a:noFill/>
            <a:miter lim="800000"/>
            <a:headEnd/>
            <a:tailEnd/>
          </a:ln>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三个修改操作都可以打标记</a:t>
            </a:r>
            <a:endParaRPr lang="en-US" altLang="zh-CN" dirty="0"/>
          </a:p>
          <a:p>
            <a:r>
              <a:rPr lang="zh-CN" altLang="en-US" dirty="0"/>
              <a:t>其中</a:t>
            </a:r>
            <a:r>
              <a:rPr lang="en-US" altLang="zh-CN" dirty="0"/>
              <a:t>invert</a:t>
            </a:r>
            <a:r>
              <a:rPr lang="zh-CN" altLang="en-US" dirty="0"/>
              <a:t>操作我们需要每个节点维护两个答案，分别对应区间没有被</a:t>
            </a:r>
            <a:r>
              <a:rPr lang="en-US" altLang="zh-CN" dirty="0"/>
              <a:t>invert</a:t>
            </a:r>
            <a:r>
              <a:rPr lang="zh-CN" altLang="en-US" dirty="0"/>
              <a:t>，以及被</a:t>
            </a:r>
            <a:r>
              <a:rPr lang="en-US" altLang="zh-CN" dirty="0"/>
              <a:t>invert</a:t>
            </a:r>
            <a:r>
              <a:rPr lang="zh-CN" altLang="en-US" dirty="0"/>
              <a:t>的答案</a:t>
            </a:r>
            <a:endParaRPr lang="zh-CN" altLang="en-US" dirty="0"/>
          </a:p>
          <a:p>
            <a:r>
              <a:rPr lang="en-US" altLang="zh-CN" dirty="0"/>
              <a:t>swap</a:t>
            </a:r>
            <a:r>
              <a:rPr lang="zh-CN" altLang="en-US" dirty="0"/>
              <a:t>操作类似，也维护两个答案，表示区间翻转之前和之后的答案</a:t>
            </a:r>
            <a:endParaRPr lang="en-US" altLang="zh-CN" dirty="0"/>
          </a:p>
          <a:p>
            <a:r>
              <a:rPr lang="zh-CN" altLang="en-US" dirty="0"/>
              <a:t>区间被</a:t>
            </a:r>
            <a:r>
              <a:rPr lang="en-US" altLang="zh-CN" dirty="0"/>
              <a:t>invert</a:t>
            </a:r>
            <a:r>
              <a:rPr lang="zh-CN" altLang="en-US" dirty="0"/>
              <a:t>或</a:t>
            </a:r>
            <a:r>
              <a:rPr lang="en-US" altLang="zh-CN" dirty="0"/>
              <a:t>swap</a:t>
            </a:r>
            <a:r>
              <a:rPr lang="zh-CN" altLang="en-US" dirty="0"/>
              <a:t>时交换上述两个信息即可</a:t>
            </a:r>
            <a:endParaRPr lang="en-US" altLang="zh-CN" dirty="0"/>
          </a:p>
          <a:p>
            <a:endParaRPr lang="en-US" altLang="zh-CN" dirty="0"/>
          </a:p>
          <a:p>
            <a:r>
              <a:rPr lang="zh-CN" altLang="en-US" dirty="0"/>
              <a:t>总时间复杂度</a:t>
            </a:r>
            <a:r>
              <a:rPr lang="en-US" altLang="zh-CN" dirty="0"/>
              <a:t>O(</a:t>
            </a:r>
            <a:r>
              <a:rPr lang="en-US" altLang="zh-CN" dirty="0" err="1"/>
              <a:t>n+mlogn</a:t>
            </a:r>
            <a:r>
              <a:rPr lang="en-US" altLang="zh-CN" dirty="0"/>
              <a:t>)</a:t>
            </a:r>
            <a:endParaRPr lang="zh-CN" altLang="en-US" dirty="0"/>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自己</a:t>
            </a:r>
            <a:r>
              <a:rPr lang="en-US" altLang="zh-CN"/>
              <a:t>yy</a:t>
            </a:r>
            <a:r>
              <a:rPr lang="zh-CN" altLang="en-US"/>
              <a:t>的</a:t>
            </a:r>
            <a:r>
              <a:rPr lang="zh-CN" altLang="en-US"/>
              <a:t>题</a:t>
            </a:r>
            <a:endParaRPr lang="zh-CN" altLang="en-US"/>
          </a:p>
        </p:txBody>
      </p:sp>
      <p:sp>
        <p:nvSpPr>
          <p:cNvPr id="3" name="内容占位符 2"/>
          <p:cNvSpPr>
            <a:spLocks noGrp="1"/>
          </p:cNvSpPr>
          <p:nvPr>
            <p:ph idx="1"/>
          </p:nvPr>
        </p:nvSpPr>
        <p:spPr/>
        <p:txBody>
          <a:bodyPr/>
          <a:p>
            <a:r>
              <a:rPr lang="zh-CN" altLang="en-US"/>
              <a:t>给你一个长为</a:t>
            </a:r>
            <a:r>
              <a:rPr lang="en-US" altLang="zh-CN"/>
              <a:t>n</a:t>
            </a:r>
            <a:r>
              <a:rPr lang="zh-CN" altLang="en-US"/>
              <a:t>的序列</a:t>
            </a:r>
            <a:endParaRPr lang="zh-CN" altLang="en-US"/>
          </a:p>
          <a:p>
            <a:r>
              <a:rPr lang="zh-CN" altLang="en-US"/>
              <a:t>有</a:t>
            </a:r>
            <a:r>
              <a:rPr lang="en-US" altLang="zh-CN"/>
              <a:t>m</a:t>
            </a:r>
            <a:r>
              <a:rPr lang="zh-CN" altLang="en-US"/>
              <a:t>次</a:t>
            </a:r>
            <a:r>
              <a:rPr lang="zh-CN" altLang="en-US"/>
              <a:t>操作：</a:t>
            </a:r>
            <a:endParaRPr lang="zh-CN" altLang="en-US"/>
          </a:p>
          <a:p>
            <a:r>
              <a:rPr lang="zh-CN" altLang="en-US"/>
              <a:t>1. 单点修改</a:t>
            </a:r>
            <a:endParaRPr lang="zh-CN" altLang="en-US"/>
          </a:p>
          <a:p>
            <a:r>
              <a:rPr lang="zh-CN" altLang="en-US"/>
              <a:t>2. 查询区间是否存在重复数字，输出 yes，no</a:t>
            </a:r>
            <a:endParaRPr lang="zh-CN" altLang="en-US"/>
          </a:p>
          <a:p>
            <a:r>
              <a:rPr lang="en-US" altLang="zh-CN"/>
              <a:t>n,m&lt;=5e5</a:t>
            </a:r>
            <a:endParaRPr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Luogu6617</a:t>
            </a:r>
            <a:r>
              <a:rPr lang="zh-CN" altLang="en-US" dirty="0"/>
              <a:t>查找 </a:t>
            </a:r>
            <a:r>
              <a:rPr lang="en-US" altLang="zh-CN" dirty="0"/>
              <a:t>Search</a:t>
            </a:r>
            <a:endParaRPr lang="zh-CN" altLang="en-US" dirty="0"/>
          </a:p>
        </p:txBody>
      </p:sp>
      <p:sp>
        <p:nvSpPr>
          <p:cNvPr id="3" name="内容占位符 2"/>
          <p:cNvSpPr>
            <a:spLocks noGrp="1"/>
          </p:cNvSpPr>
          <p:nvPr>
            <p:ph idx="1"/>
          </p:nvPr>
        </p:nvSpPr>
        <p:spPr/>
        <p:txBody>
          <a:bodyPr/>
          <a:lstStyle/>
          <a:p>
            <a:r>
              <a:rPr lang="zh-CN" altLang="en-US" dirty="0"/>
              <a:t>序列，给定常数</a:t>
            </a:r>
            <a:r>
              <a:rPr lang="en-US" altLang="zh-CN" dirty="0"/>
              <a:t>w</a:t>
            </a:r>
            <a:endParaRPr lang="en-US" altLang="zh-CN" dirty="0"/>
          </a:p>
          <a:p>
            <a:r>
              <a:rPr lang="en-US" altLang="zh-CN" dirty="0"/>
              <a:t>1.</a:t>
            </a:r>
            <a:r>
              <a:rPr lang="zh-CN" altLang="en-US" dirty="0"/>
              <a:t>单点修改</a:t>
            </a:r>
            <a:endParaRPr lang="en-US" altLang="zh-CN" dirty="0"/>
          </a:p>
          <a:p>
            <a:r>
              <a:rPr lang="en-US" altLang="zh-CN" dirty="0"/>
              <a:t>2.</a:t>
            </a:r>
            <a:r>
              <a:rPr lang="zh-CN" altLang="en-US" dirty="0"/>
              <a:t>查询区间</a:t>
            </a:r>
            <a:r>
              <a:rPr lang="en-US" altLang="zh-CN" dirty="0"/>
              <a:t> [l,r] </a:t>
            </a:r>
            <a:r>
              <a:rPr lang="zh-CN" altLang="en-US" dirty="0">
                <a:solidFill>
                  <a:srgbClr val="FF0000"/>
                </a:solidFill>
              </a:rPr>
              <a:t>是否存在</a:t>
            </a:r>
            <a:r>
              <a:rPr lang="zh-CN" altLang="en-US" dirty="0"/>
              <a:t>两个数</a:t>
            </a:r>
            <a:r>
              <a:rPr lang="en-US" altLang="zh-CN" dirty="0"/>
              <a:t> i,j </a:t>
            </a:r>
            <a:r>
              <a:rPr lang="zh-CN" altLang="en-US" dirty="0"/>
              <a:t>满足</a:t>
            </a:r>
            <a:r>
              <a:rPr lang="en-US" altLang="zh-CN" dirty="0"/>
              <a:t> l&lt;=i&lt;j&lt;=r </a:t>
            </a:r>
            <a:r>
              <a:rPr lang="zh-CN" altLang="en-US" dirty="0"/>
              <a:t>且</a:t>
            </a:r>
            <a:r>
              <a:rPr lang="en-US" altLang="zh-CN" dirty="0"/>
              <a:t> a[i]+a[j]=w</a:t>
            </a:r>
            <a:endParaRPr lang="en-US" altLang="zh-CN" dirty="0"/>
          </a:p>
          <a:p>
            <a:r>
              <a:rPr lang="en-US" altLang="zh-CN" dirty="0"/>
              <a:t>5e5,4s</a:t>
            </a:r>
            <a:r>
              <a:rPr lang="zh-CN" altLang="en-US" dirty="0"/>
              <a:t>，值域</a:t>
            </a:r>
            <a:r>
              <a:rPr lang="en-US" altLang="zh-CN" dirty="0"/>
              <a:t>1e9</a:t>
            </a:r>
            <a:endParaRPr lang="zh-CN" altLang="en-US" dirty="0"/>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看到问题可以先想到二维数点的转化</a:t>
            </a:r>
            <a:endParaRPr lang="en-US" altLang="zh-CN" dirty="0"/>
          </a:p>
          <a:p>
            <a:r>
              <a:rPr lang="zh-CN" altLang="en-US" dirty="0"/>
              <a:t>每个点</a:t>
            </a:r>
            <a:r>
              <a:rPr lang="en-US" altLang="zh-CN" dirty="0"/>
              <a:t>x</a:t>
            </a:r>
            <a:r>
              <a:rPr lang="zh-CN" altLang="en-US" dirty="0"/>
              <a:t>，设置其前驱为离其最近的</a:t>
            </a:r>
            <a:r>
              <a:rPr lang="en-US" altLang="zh-CN" dirty="0"/>
              <a:t>w-x</a:t>
            </a:r>
            <a:r>
              <a:rPr lang="zh-CN" altLang="en-US" dirty="0"/>
              <a:t>的位置</a:t>
            </a:r>
            <a:endParaRPr lang="en-US" altLang="zh-CN" dirty="0"/>
          </a:p>
          <a:p>
            <a:r>
              <a:rPr lang="zh-CN" altLang="en-US" dirty="0"/>
              <a:t>这个和区间颜色数的转化类似</a:t>
            </a:r>
            <a:endParaRPr lang="en-US" altLang="zh-CN" dirty="0"/>
          </a:p>
          <a:p>
            <a:r>
              <a:rPr lang="zh-CN" altLang="en-US" dirty="0"/>
              <a:t>如何带修改？</a:t>
            </a:r>
            <a:endParaRPr lang="zh-CN" altLang="en-US" dirty="0"/>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每次修改可能影响</a:t>
            </a:r>
            <a:r>
              <a:rPr lang="en-US" altLang="zh-CN" dirty="0"/>
              <a:t>O(n)</a:t>
            </a:r>
            <a:r>
              <a:rPr lang="zh-CN" altLang="en-US" dirty="0"/>
              <a:t>个位置：</a:t>
            </a:r>
            <a:endParaRPr lang="en-US" altLang="zh-CN" dirty="0"/>
          </a:p>
          <a:p>
            <a:r>
              <a:rPr lang="en-US" altLang="zh-CN" dirty="0"/>
              <a:t>w-x x </a:t>
            </a:r>
            <a:r>
              <a:rPr lang="en-US" altLang="zh-CN" dirty="0" err="1"/>
              <a:t>x</a:t>
            </a:r>
            <a:r>
              <a:rPr lang="en-US" altLang="zh-CN" dirty="0"/>
              <a:t> </a:t>
            </a:r>
            <a:r>
              <a:rPr lang="en-US" altLang="zh-CN" dirty="0" err="1"/>
              <a:t>x</a:t>
            </a:r>
            <a:r>
              <a:rPr lang="en-US" altLang="zh-CN" dirty="0"/>
              <a:t> </a:t>
            </a:r>
            <a:r>
              <a:rPr lang="en-US" altLang="zh-CN" dirty="0" err="1"/>
              <a:t>x</a:t>
            </a:r>
            <a:r>
              <a:rPr lang="en-US" altLang="zh-CN" dirty="0"/>
              <a:t> </a:t>
            </a:r>
            <a:r>
              <a:rPr lang="en-US" altLang="zh-CN" dirty="0" err="1"/>
              <a:t>x</a:t>
            </a:r>
            <a:r>
              <a:rPr lang="en-US" altLang="zh-CN" dirty="0"/>
              <a:t> </a:t>
            </a:r>
            <a:r>
              <a:rPr lang="en-US" altLang="zh-CN" dirty="0" err="1"/>
              <a:t>x</a:t>
            </a:r>
            <a:r>
              <a:rPr lang="en-US" altLang="zh-CN" dirty="0"/>
              <a:t>…</a:t>
            </a:r>
            <a:endParaRPr lang="en-US" altLang="zh-CN" dirty="0"/>
          </a:p>
          <a:p>
            <a:r>
              <a:rPr lang="zh-CN" altLang="en-US" dirty="0"/>
              <a:t>这样后面每个位置的前驱都是</a:t>
            </a:r>
            <a:r>
              <a:rPr lang="en-US" altLang="zh-CN" dirty="0"/>
              <a:t>w-x</a:t>
            </a:r>
            <a:endParaRPr lang="en-US" altLang="zh-CN" dirty="0"/>
          </a:p>
          <a:p>
            <a:r>
              <a:rPr lang="zh-CN" altLang="en-US" dirty="0"/>
              <a:t>如果修改了</a:t>
            </a:r>
            <a:r>
              <a:rPr lang="en-US" altLang="zh-CN" dirty="0"/>
              <a:t>w-x</a:t>
            </a:r>
            <a:r>
              <a:rPr lang="zh-CN" altLang="en-US" dirty="0"/>
              <a:t>的值，这样会导致</a:t>
            </a:r>
            <a:r>
              <a:rPr lang="en-US" altLang="zh-CN" dirty="0"/>
              <a:t>O(n)</a:t>
            </a:r>
            <a:r>
              <a:rPr lang="zh-CN" altLang="en-US" dirty="0"/>
              <a:t>个修改</a:t>
            </a:r>
            <a:endParaRPr lang="en-US" altLang="zh-CN" dirty="0"/>
          </a:p>
          <a:p>
            <a:r>
              <a:rPr lang="zh-CN" altLang="en-US" dirty="0"/>
              <a:t>观察性质？</a:t>
            </a:r>
            <a:endParaRPr lang="zh-CN" altLang="en-US" dirty="0"/>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注意到这个是存在性判定</a:t>
            </a:r>
            <a:endParaRPr lang="en-US" altLang="zh-CN" dirty="0"/>
          </a:p>
          <a:p>
            <a:r>
              <a:rPr lang="zh-CN" altLang="en-US" dirty="0"/>
              <a:t>如果存在两个</a:t>
            </a:r>
            <a:r>
              <a:rPr lang="en-US" altLang="zh-CN" dirty="0"/>
              <a:t>(i1,j1)</a:t>
            </a:r>
            <a:r>
              <a:rPr lang="zh-CN" altLang="en-US" dirty="0"/>
              <a:t>，</a:t>
            </a:r>
            <a:r>
              <a:rPr lang="en-US" altLang="zh-CN" dirty="0"/>
              <a:t>(i2,j2)</a:t>
            </a:r>
            <a:r>
              <a:rPr lang="zh-CN" altLang="en-US" dirty="0"/>
              <a:t>使得</a:t>
            </a:r>
            <a:r>
              <a:rPr lang="en-US" altLang="zh-CN" dirty="0"/>
              <a:t>a[i1]+a[j1]=</a:t>
            </a:r>
            <a:r>
              <a:rPr lang="en-US" altLang="zh-CN" dirty="0" err="1"/>
              <a:t>w,a</a:t>
            </a:r>
            <a:r>
              <a:rPr lang="en-US" altLang="zh-CN" dirty="0"/>
              <a:t>[i2]+a[j2]=w</a:t>
            </a:r>
            <a:r>
              <a:rPr lang="zh-CN" altLang="en-US" dirty="0"/>
              <a:t>，而且</a:t>
            </a:r>
            <a:r>
              <a:rPr lang="en-US" altLang="zh-CN" dirty="0"/>
              <a:t>[i2,j2]</a:t>
            </a:r>
            <a:r>
              <a:rPr lang="zh-CN" altLang="en-US" dirty="0"/>
              <a:t>包含了</a:t>
            </a:r>
            <a:r>
              <a:rPr lang="en-US" altLang="zh-CN" dirty="0"/>
              <a:t>[i1,j1]</a:t>
            </a:r>
            <a:r>
              <a:rPr lang="zh-CN" altLang="en-US" dirty="0"/>
              <a:t>，则</a:t>
            </a:r>
            <a:r>
              <a:rPr lang="en-US" altLang="zh-CN" dirty="0"/>
              <a:t>(i2,j2)</a:t>
            </a:r>
            <a:r>
              <a:rPr lang="zh-CN" altLang="en-US" dirty="0"/>
              <a:t>没有任何意义</a:t>
            </a:r>
            <a:endParaRPr lang="en-US" altLang="zh-CN" dirty="0"/>
          </a:p>
          <a:p>
            <a:r>
              <a:rPr lang="zh-CN" altLang="en-US" dirty="0"/>
              <a:t>这样每个点只存在</a:t>
            </a:r>
            <a:r>
              <a:rPr lang="en-US" altLang="zh-CN" dirty="0"/>
              <a:t>O(1)</a:t>
            </a:r>
            <a:r>
              <a:rPr lang="zh-CN" altLang="en-US" dirty="0"/>
              <a:t>个配对关系</a:t>
            </a:r>
            <a:endParaRPr lang="en-US" altLang="zh-CN" dirty="0"/>
          </a:p>
          <a:p>
            <a:endParaRPr lang="zh-CN" altLang="en-US" dirty="0"/>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由于是存在性，所以我们维护</a:t>
            </a:r>
            <a:r>
              <a:rPr lang="en-US" altLang="zh-CN" dirty="0"/>
              <a:t>b[</a:t>
            </a:r>
            <a:r>
              <a:rPr lang="en-US" altLang="zh-CN" dirty="0" err="1"/>
              <a:t>i</a:t>
            </a:r>
            <a:r>
              <a:rPr lang="en-US" altLang="zh-CN" dirty="0"/>
              <a:t>]</a:t>
            </a:r>
            <a:r>
              <a:rPr lang="zh-CN" altLang="en-US" dirty="0"/>
              <a:t>表示每个点的前驱</a:t>
            </a:r>
            <a:endParaRPr lang="en-US" altLang="zh-CN" dirty="0"/>
          </a:p>
          <a:p>
            <a:r>
              <a:rPr lang="zh-CN" altLang="en-US" dirty="0"/>
              <a:t>如果区间</a:t>
            </a:r>
            <a:r>
              <a:rPr lang="en-US" altLang="zh-CN" dirty="0"/>
              <a:t>[</a:t>
            </a:r>
            <a:r>
              <a:rPr lang="en-US" altLang="zh-CN" dirty="0" err="1"/>
              <a:t>l,r</a:t>
            </a:r>
            <a:r>
              <a:rPr lang="en-US" altLang="zh-CN" dirty="0"/>
              <a:t>]</a:t>
            </a:r>
            <a:r>
              <a:rPr lang="zh-CN" altLang="en-US" dirty="0"/>
              <a:t>内</a:t>
            </a:r>
            <a:r>
              <a:rPr lang="en-US" altLang="zh-CN" dirty="0"/>
              <a:t>b[</a:t>
            </a:r>
            <a:r>
              <a:rPr lang="en-US" altLang="zh-CN" dirty="0" err="1"/>
              <a:t>i</a:t>
            </a:r>
            <a:r>
              <a:rPr lang="en-US" altLang="zh-CN" dirty="0"/>
              <a:t>]</a:t>
            </a:r>
            <a:r>
              <a:rPr lang="zh-CN" altLang="en-US" dirty="0"/>
              <a:t>最大值在</a:t>
            </a:r>
            <a:r>
              <a:rPr lang="en-US" altLang="zh-CN" dirty="0"/>
              <a:t>[</a:t>
            </a:r>
            <a:r>
              <a:rPr lang="en-US" altLang="zh-CN" dirty="0" err="1"/>
              <a:t>l,r</a:t>
            </a:r>
            <a:r>
              <a:rPr lang="en-US" altLang="zh-CN" dirty="0"/>
              <a:t>]</a:t>
            </a:r>
            <a:r>
              <a:rPr lang="zh-CN" altLang="en-US" dirty="0"/>
              <a:t>中，则存在，否则不存在</a:t>
            </a:r>
            <a:endParaRPr lang="en-US" altLang="zh-CN" dirty="0"/>
          </a:p>
          <a:p>
            <a:r>
              <a:rPr lang="zh-CN" altLang="en-US" dirty="0"/>
              <a:t>这样只需要</a:t>
            </a:r>
            <a:r>
              <a:rPr lang="en-US" altLang="zh-CN" dirty="0" err="1"/>
              <a:t>rmq</a:t>
            </a:r>
            <a:r>
              <a:rPr lang="zh-CN" altLang="en-US" dirty="0"/>
              <a:t>线段树，和</a:t>
            </a:r>
            <a:r>
              <a:rPr lang="en-US" altLang="zh-CN" dirty="0"/>
              <a:t>set</a:t>
            </a:r>
            <a:r>
              <a:rPr lang="zh-CN" altLang="en-US" dirty="0"/>
              <a:t>维护前驱后继即可</a:t>
            </a:r>
            <a:endParaRPr lang="en-US" altLang="zh-CN" dirty="0"/>
          </a:p>
          <a:p>
            <a:endParaRPr lang="en-US" altLang="zh-CN" dirty="0"/>
          </a:p>
          <a:p>
            <a:r>
              <a:rPr lang="en-US" altLang="zh-CN" dirty="0"/>
              <a:t>O( </a:t>
            </a:r>
            <a:r>
              <a:rPr lang="en-US" altLang="zh-CN" dirty="0" err="1"/>
              <a:t>n+mlogn</a:t>
            </a:r>
            <a:r>
              <a:rPr lang="en-US" altLang="zh-CN" dirty="0"/>
              <a:t> )</a:t>
            </a:r>
            <a:endParaRPr lang="zh-CN" altLang="en-US" dirty="0"/>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P11071 「QMSOI R1」 Distorted Fate</a:t>
            </a:r>
            <a:endParaRPr lang="zh-CN" altLang="en-US"/>
          </a:p>
        </p:txBody>
      </p:sp>
      <p:pic>
        <p:nvPicPr>
          <p:cNvPr id="4" name="内容占位符 3"/>
          <p:cNvPicPr>
            <a:picLocks noChangeAspect="1"/>
          </p:cNvPicPr>
          <p:nvPr>
            <p:ph idx="1"/>
          </p:nvPr>
        </p:nvPicPr>
        <p:blipFill>
          <a:blip r:embed="rId1"/>
          <a:stretch>
            <a:fillRect/>
          </a:stretch>
        </p:blipFill>
        <p:spPr>
          <a:xfrm>
            <a:off x="838200" y="1691005"/>
            <a:ext cx="8173720" cy="5105400"/>
          </a:xfrm>
          <a:prstGeom prst="rect">
            <a:avLst/>
          </a:prstGeom>
        </p:spPr>
      </p:pic>
      <p:pic>
        <p:nvPicPr>
          <p:cNvPr id="5" name="图片 4"/>
          <p:cNvPicPr>
            <a:picLocks noChangeAspect="1"/>
          </p:cNvPicPr>
          <p:nvPr/>
        </p:nvPicPr>
        <p:blipFill>
          <a:blip r:embed="rId2"/>
          <a:stretch>
            <a:fillRect/>
          </a:stretch>
        </p:blipFill>
        <p:spPr>
          <a:xfrm>
            <a:off x="7066915" y="3230245"/>
            <a:ext cx="4802505" cy="2331085"/>
          </a:xfrm>
          <a:prstGeom prst="rect">
            <a:avLst/>
          </a:prstGeom>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5" name="内容占位符 4"/>
          <p:cNvSpPr/>
          <p:nvPr>
            <p:ph idx="1"/>
          </p:nvPr>
        </p:nvSpPr>
        <p:spPr/>
        <p:txBody>
          <a:bodyPr/>
          <a:p>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旋转</a:t>
            </a:r>
            <a:endParaRPr lang="zh-CN" altLang="en-US" dirty="0"/>
          </a:p>
        </p:txBody>
      </p:sp>
      <p:sp>
        <p:nvSpPr>
          <p:cNvPr id="3" name="内容占位符 2"/>
          <p:cNvSpPr>
            <a:spLocks noGrp="1"/>
          </p:cNvSpPr>
          <p:nvPr>
            <p:ph idx="1"/>
          </p:nvPr>
        </p:nvSpPr>
        <p:spPr/>
        <p:txBody>
          <a:bodyPr>
            <a:normAutofit/>
          </a:bodyPr>
          <a:lstStyle/>
          <a:p>
            <a:r>
              <a:rPr lang="zh-CN" altLang="en-US" dirty="0"/>
              <a:t>平衡二叉搜索树主要通过旋转来保持树的平衡，即保证复杂度</a:t>
            </a:r>
            <a:endParaRPr lang="zh-CN" altLang="en-US" dirty="0"/>
          </a:p>
        </p:txBody>
      </p:sp>
      <p:pic>
        <p:nvPicPr>
          <p:cNvPr id="5" name="图片 4" descr="Tree_rotation_animation_250x250.gif"/>
          <p:cNvPicPr>
            <a:picLocks noChangeAspect="1"/>
          </p:cNvPicPr>
          <p:nvPr/>
        </p:nvPicPr>
        <p:blipFill>
          <a:blip r:embed="rId1"/>
          <a:stretch>
            <a:fillRect/>
          </a:stretch>
        </p:blipFill>
        <p:spPr>
          <a:xfrm>
            <a:off x="4799856" y="3284984"/>
            <a:ext cx="3096344" cy="3096344"/>
          </a:xfrm>
          <a:prstGeom prst="rect">
            <a:avLst/>
          </a:prstGeo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洛谷</a:t>
            </a:r>
            <a:r>
              <a:rPr lang="en-US" altLang="zh-CN"/>
              <a:t> </a:t>
            </a:r>
            <a:r>
              <a:rPr lang="zh-CN" altLang="en-US"/>
              <a:t>T367829</a:t>
            </a:r>
            <a:endParaRPr lang="zh-CN" altLang="en-US"/>
          </a:p>
        </p:txBody>
      </p:sp>
      <p:sp>
        <p:nvSpPr>
          <p:cNvPr id="3" name="内容占位符 2"/>
          <p:cNvSpPr>
            <a:spLocks noGrp="1"/>
          </p:cNvSpPr>
          <p:nvPr>
            <p:ph idx="1"/>
          </p:nvPr>
        </p:nvSpPr>
        <p:spPr/>
        <p:txBody>
          <a:bodyPr/>
          <a:lstStyle/>
          <a:p>
            <a:endParaRPr lang="zh-CN" altLang="en-US"/>
          </a:p>
        </p:txBody>
      </p:sp>
      <p:pic>
        <p:nvPicPr>
          <p:cNvPr id="4" name="图片 3" descr="$_1@2FG)I0DGLAR9V5G8@D1"/>
          <p:cNvPicPr>
            <a:picLocks noChangeAspect="1"/>
          </p:cNvPicPr>
          <p:nvPr>
            <p:custDataLst>
              <p:tags r:id="rId1"/>
            </p:custDataLst>
          </p:nvPr>
        </p:nvPicPr>
        <p:blipFill>
          <a:blip r:embed="rId2"/>
          <a:stretch>
            <a:fillRect/>
          </a:stretch>
        </p:blipFill>
        <p:spPr>
          <a:xfrm>
            <a:off x="770890" y="1825625"/>
            <a:ext cx="8896350" cy="1828800"/>
          </a:xfrm>
          <a:prstGeom prst="rect">
            <a:avLst/>
          </a:prstGeom>
        </p:spPr>
      </p:pic>
      <p:pic>
        <p:nvPicPr>
          <p:cNvPr id="5" name="图片 4" descr="8K{PTCQ9VMAHU)}_6GF`)QC"/>
          <p:cNvPicPr>
            <a:picLocks noChangeAspect="1"/>
          </p:cNvPicPr>
          <p:nvPr>
            <p:custDataLst>
              <p:tags r:id="rId3"/>
            </p:custDataLst>
          </p:nvPr>
        </p:nvPicPr>
        <p:blipFill>
          <a:blip r:embed="rId4"/>
          <a:stretch>
            <a:fillRect/>
          </a:stretch>
        </p:blipFill>
        <p:spPr>
          <a:xfrm>
            <a:off x="838200" y="4227195"/>
            <a:ext cx="9023350" cy="2078355"/>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洛谷</a:t>
            </a:r>
            <a:r>
              <a:rPr lang="en-US" altLang="zh-CN"/>
              <a:t> T372191 </a:t>
            </a:r>
            <a:endParaRPr lang="en-US" altLang="zh-CN"/>
          </a:p>
        </p:txBody>
      </p:sp>
      <p:sp>
        <p:nvSpPr>
          <p:cNvPr id="3" name="内容占位符 2"/>
          <p:cNvSpPr>
            <a:spLocks noGrp="1"/>
          </p:cNvSpPr>
          <p:nvPr>
            <p:ph idx="1"/>
          </p:nvPr>
        </p:nvSpPr>
        <p:spPr/>
        <p:txBody>
          <a:bodyPr/>
          <a:p>
            <a:endParaRPr lang="zh-CN" altLang="en-US"/>
          </a:p>
        </p:txBody>
      </p:sp>
      <p:pic>
        <p:nvPicPr>
          <p:cNvPr id="4" name="图片 3" descr="P$8(CJO$(LOE9J_3EKW@I06"/>
          <p:cNvPicPr>
            <a:picLocks noChangeAspect="1"/>
          </p:cNvPicPr>
          <p:nvPr>
            <p:custDataLst>
              <p:tags r:id="rId1"/>
            </p:custDataLst>
          </p:nvPr>
        </p:nvPicPr>
        <p:blipFill>
          <a:blip r:embed="rId2"/>
          <a:stretch>
            <a:fillRect/>
          </a:stretch>
        </p:blipFill>
        <p:spPr>
          <a:xfrm>
            <a:off x="838200" y="1750695"/>
            <a:ext cx="1657350" cy="1196340"/>
          </a:xfrm>
          <a:prstGeom prst="rect">
            <a:avLst/>
          </a:prstGeom>
        </p:spPr>
      </p:pic>
      <p:pic>
        <p:nvPicPr>
          <p:cNvPr id="5" name="图片 4" descr="O[%K$R5%F965FS~4IL7`0QA"/>
          <p:cNvPicPr>
            <a:picLocks noChangeAspect="1"/>
          </p:cNvPicPr>
          <p:nvPr>
            <p:custDataLst>
              <p:tags r:id="rId3"/>
            </p:custDataLst>
          </p:nvPr>
        </p:nvPicPr>
        <p:blipFill>
          <a:blip r:embed="rId4"/>
          <a:stretch>
            <a:fillRect/>
          </a:stretch>
        </p:blipFill>
        <p:spPr>
          <a:xfrm>
            <a:off x="2495550" y="1750695"/>
            <a:ext cx="7879080" cy="4105275"/>
          </a:xfrm>
          <a:prstGeom prst="rect">
            <a:avLst/>
          </a:prstGeom>
        </p:spPr>
      </p:pic>
      <p:pic>
        <p:nvPicPr>
          <p:cNvPr id="6" name="图片 5" descr="C4K`M8SFCJ{`YPTSZ]S)BFH"/>
          <p:cNvPicPr>
            <a:picLocks noChangeAspect="1"/>
          </p:cNvPicPr>
          <p:nvPr>
            <p:custDataLst>
              <p:tags r:id="rId5"/>
            </p:custDataLst>
          </p:nvPr>
        </p:nvPicPr>
        <p:blipFill>
          <a:blip r:embed="rId6"/>
          <a:stretch>
            <a:fillRect/>
          </a:stretch>
        </p:blipFill>
        <p:spPr>
          <a:xfrm>
            <a:off x="2541270" y="5915660"/>
            <a:ext cx="5343525" cy="438150"/>
          </a:xfrm>
          <a:prstGeom prst="rect">
            <a:avLst/>
          </a:prstGeo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标题 1"/>
          <p:cNvSpPr>
            <a:spLocks noGrp="1" noChangeArrowheads="1"/>
          </p:cNvSpPr>
          <p:nvPr>
            <p:ph type="title"/>
          </p:nvPr>
        </p:nvSpPr>
        <p:spPr/>
        <p:txBody>
          <a:bodyPr/>
          <a:lstStyle/>
          <a:p>
            <a:r>
              <a:rPr lang="en-US" altLang="zh-CN" dirty="0" err="1"/>
              <a:t>Luogu</a:t>
            </a:r>
            <a:r>
              <a:rPr lang="zh-CN" altLang="en-US" dirty="0"/>
              <a:t>3586 [POI2015]Logistyka</a:t>
            </a:r>
            <a:endParaRPr lang="zh-CN" altLang="en-US" dirty="0"/>
          </a:p>
        </p:txBody>
      </p:sp>
      <p:sp>
        <p:nvSpPr>
          <p:cNvPr id="35843" name="内容占位符 2"/>
          <p:cNvSpPr>
            <a:spLocks noGrp="1" noChangeArrowheads="1"/>
          </p:cNvSpPr>
          <p:nvPr>
            <p:ph idx="1"/>
          </p:nvPr>
        </p:nvSpPr>
        <p:spPr/>
        <p:txBody>
          <a:bodyPr>
            <a:normAutofit/>
          </a:bodyPr>
          <a:lstStyle/>
          <a:p>
            <a:pPr eaLnBrk="1" hangingPunct="1"/>
            <a:r>
              <a:rPr lang="zh-CN" altLang="en-US" sz="2400" dirty="0"/>
              <a:t>维护一个长度为n的序列，一开始都是0，支持以下两种操作：</a:t>
            </a:r>
            <a:endParaRPr lang="zh-CN" altLang="en-US" sz="2400" dirty="0"/>
          </a:p>
          <a:p>
            <a:pPr eaLnBrk="1" hangingPunct="1"/>
            <a:r>
              <a:rPr lang="zh-CN" altLang="en-US" sz="2400" dirty="0"/>
              <a:t>U k a 将序列中第k个数修改为a。</a:t>
            </a:r>
            <a:endParaRPr lang="zh-CN" altLang="en-US" sz="2400" dirty="0"/>
          </a:p>
          <a:p>
            <a:pPr eaLnBrk="1" hangingPunct="1"/>
            <a:r>
              <a:rPr lang="zh-CN" altLang="en-US" sz="2400" dirty="0"/>
              <a:t>Z c s 在这个序列上，每次选出c个正数，并将它们都减去1，询问能否进行s次操作。</a:t>
            </a:r>
            <a:endParaRPr lang="zh-CN" altLang="en-US" sz="2400" dirty="0"/>
          </a:p>
          <a:p>
            <a:pPr eaLnBrk="1" hangingPunct="1"/>
            <a:r>
              <a:rPr lang="zh-CN" altLang="en-US" sz="2400" dirty="0"/>
              <a:t>每次询问独立，即每次询问不会对序列进行修改。</a:t>
            </a:r>
            <a:endParaRPr lang="zh-CN" altLang="en-US" sz="2400" dirty="0"/>
          </a:p>
          <a:p>
            <a:pPr eaLnBrk="1" hangingPunct="1"/>
            <a:endParaRPr lang="zh-CN" altLang="en-US" sz="2400" dirty="0"/>
          </a:p>
          <a:p>
            <a:pPr eaLnBrk="1" hangingPunct="1"/>
            <a:r>
              <a:rPr lang="zh-CN" altLang="en-US" sz="2400" dirty="0"/>
              <a:t>1&lt;=n,m&lt;=1000000</a:t>
            </a:r>
            <a:endParaRPr lang="zh-CN" altLang="en-US" sz="2400" dirty="0"/>
          </a:p>
          <a:p>
            <a:pPr eaLnBrk="1" hangingPunct="1"/>
            <a:r>
              <a:rPr lang="zh-CN" altLang="en-US" sz="2400" dirty="0"/>
              <a:t>1&lt;=k,c&lt;=n，0&lt;=a&lt;=10^9，1&lt;=s&lt;=10^9。</a:t>
            </a:r>
            <a:endParaRPr lang="zh-CN" altLang="en-US" sz="24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标题 1"/>
          <p:cNvSpPr>
            <a:spLocks noGrp="1" noChangeArrowheads="1"/>
          </p:cNvSpPr>
          <p:nvPr>
            <p:ph type="title"/>
          </p:nvPr>
        </p:nvSpPr>
        <p:spPr/>
        <p:txBody>
          <a:bodyPr/>
          <a:lstStyle/>
          <a:p>
            <a:r>
              <a:rPr lang="en-US" altLang="zh-CN" dirty="0"/>
              <a:t>Solution</a:t>
            </a:r>
            <a:endParaRPr lang="zh-CN" altLang="en-US" dirty="0"/>
          </a:p>
        </p:txBody>
      </p:sp>
      <p:sp>
        <p:nvSpPr>
          <p:cNvPr id="36867" name="内容占位符 2"/>
          <p:cNvSpPr>
            <a:spLocks noGrp="1" noChangeArrowheads="1"/>
          </p:cNvSpPr>
          <p:nvPr>
            <p:ph idx="1"/>
          </p:nvPr>
        </p:nvSpPr>
        <p:spPr/>
        <p:txBody>
          <a:bodyPr>
            <a:normAutofit/>
          </a:bodyPr>
          <a:lstStyle/>
          <a:p>
            <a:pPr eaLnBrk="1" hangingPunct="1"/>
            <a:r>
              <a:rPr lang="zh-CN" altLang="en-US" dirty="0"/>
              <a:t>对于每次询问：</a:t>
            </a:r>
            <a:endParaRPr lang="zh-CN" altLang="en-US" dirty="0"/>
          </a:p>
          <a:p>
            <a:pPr eaLnBrk="1" hangingPunct="1"/>
            <a:r>
              <a:rPr lang="zh-CN" altLang="en-US" dirty="0"/>
              <a:t>如果ai&gt;=s，则</a:t>
            </a:r>
            <a:r>
              <a:rPr lang="en-US" altLang="zh-CN" dirty="0" err="1"/>
              <a:t>ai</a:t>
            </a:r>
            <a:r>
              <a:rPr lang="zh-CN" altLang="en-US" dirty="0"/>
              <a:t>可以每</a:t>
            </a:r>
            <a:r>
              <a:rPr lang="en-US" altLang="zh-CN" dirty="0"/>
              <a:t>s</a:t>
            </a:r>
            <a:r>
              <a:rPr lang="zh-CN" altLang="en-US" dirty="0"/>
              <a:t>次操作都被选中</a:t>
            </a:r>
            <a:endParaRPr lang="zh-CN" altLang="en-US" dirty="0"/>
          </a:p>
          <a:p>
            <a:pPr eaLnBrk="1" hangingPunct="1"/>
            <a:r>
              <a:rPr lang="zh-CN" altLang="en-US" dirty="0"/>
              <a:t>如果ai&lt;s，则</a:t>
            </a:r>
            <a:r>
              <a:rPr lang="en-US" altLang="zh-CN" dirty="0" err="1"/>
              <a:t>ai</a:t>
            </a:r>
            <a:r>
              <a:rPr lang="zh-CN" altLang="en-US" dirty="0"/>
              <a:t>可以被</a:t>
            </a:r>
            <a:r>
              <a:rPr lang="en-US" altLang="zh-CN" dirty="0" err="1"/>
              <a:t>ai</a:t>
            </a:r>
            <a:r>
              <a:rPr lang="zh-CN" altLang="en-US" dirty="0"/>
              <a:t>次操作选中</a:t>
            </a:r>
            <a:endParaRPr lang="zh-CN" altLang="en-US" dirty="0"/>
          </a:p>
          <a:p>
            <a:pPr eaLnBrk="1" hangingPunct="1"/>
            <a:r>
              <a:rPr lang="zh-CN" altLang="en-US" dirty="0"/>
              <a:t>设数列中大于等于s的数有k个，小于s的数的和为sum。</a:t>
            </a:r>
            <a:endParaRPr lang="zh-CN" altLang="en-US" dirty="0"/>
          </a:p>
          <a:p>
            <a:pPr eaLnBrk="1" hangingPunct="1"/>
            <a:r>
              <a:rPr lang="zh-CN" altLang="en-US" dirty="0"/>
              <a:t>则只需要判断</a:t>
            </a:r>
            <a:r>
              <a:rPr lang="en-US" altLang="zh-CN" dirty="0"/>
              <a:t>sum&gt;=(c-k)*s</a:t>
            </a:r>
            <a:r>
              <a:rPr lang="zh-CN" altLang="en-US" dirty="0"/>
              <a:t>即可</a:t>
            </a:r>
            <a:endParaRPr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noChangeArrowheads="1"/>
          </p:cNvSpPr>
          <p:nvPr>
            <p:ph type="title"/>
          </p:nvPr>
        </p:nvSpPr>
        <p:spPr/>
        <p:txBody>
          <a:bodyPr/>
          <a:lstStyle/>
          <a:p>
            <a:r>
              <a:rPr lang="en-US" altLang="zh-CN" dirty="0"/>
              <a:t>Proof</a:t>
            </a:r>
            <a:endParaRPr lang="zh-CN" altLang="en-US" dirty="0"/>
          </a:p>
        </p:txBody>
      </p:sp>
      <p:sp>
        <p:nvSpPr>
          <p:cNvPr id="37891" name="内容占位符 2"/>
          <p:cNvSpPr>
            <a:spLocks noGrp="1" noChangeArrowheads="1"/>
          </p:cNvSpPr>
          <p:nvPr>
            <p:ph idx="1"/>
          </p:nvPr>
        </p:nvSpPr>
        <p:spPr/>
        <p:txBody>
          <a:bodyPr/>
          <a:lstStyle/>
          <a:p>
            <a:pPr eaLnBrk="1" hangingPunct="1"/>
            <a:r>
              <a:rPr lang="zh-CN" altLang="en-US" dirty="0"/>
              <a:t>若</a:t>
            </a:r>
            <a:r>
              <a:rPr lang="en-US" altLang="zh-CN" dirty="0"/>
              <a:t>sum</a:t>
            </a:r>
            <a:r>
              <a:rPr lang="zh-CN" altLang="en-US" dirty="0"/>
              <a:t>&lt;(c-k)*s</a:t>
            </a:r>
            <a:endParaRPr lang="zh-CN" altLang="en-US" dirty="0"/>
          </a:p>
          <a:p>
            <a:pPr eaLnBrk="1" hangingPunct="1"/>
            <a:r>
              <a:rPr lang="zh-CN" altLang="en-US" dirty="0"/>
              <a:t>则肯定不能，因为既然和都不够，所以根本不够取</a:t>
            </a:r>
            <a:endParaRPr lang="zh-CN" altLang="en-US" dirty="0"/>
          </a:p>
          <a:p>
            <a:pPr eaLnBrk="1" hangingPunct="1"/>
            <a:endParaRPr lang="zh-CN" altLang="en-US" dirty="0"/>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标题 1"/>
          <p:cNvSpPr>
            <a:spLocks noGrp="1" noChangeArrowheads="1"/>
          </p:cNvSpPr>
          <p:nvPr>
            <p:ph type="title"/>
          </p:nvPr>
        </p:nvSpPr>
        <p:spPr/>
        <p:txBody>
          <a:bodyPr/>
          <a:lstStyle/>
          <a:p>
            <a:r>
              <a:rPr lang="en-US" altLang="zh-CN" dirty="0"/>
              <a:t>Proof</a:t>
            </a:r>
            <a:endParaRPr lang="zh-CN" altLang="en-US" dirty="0"/>
          </a:p>
        </p:txBody>
      </p:sp>
      <p:sp>
        <p:nvSpPr>
          <p:cNvPr id="38915" name="内容占位符 2"/>
          <p:cNvSpPr>
            <a:spLocks noGrp="1" noChangeArrowheads="1"/>
          </p:cNvSpPr>
          <p:nvPr>
            <p:ph idx="1"/>
          </p:nvPr>
        </p:nvSpPr>
        <p:spPr/>
        <p:txBody>
          <a:bodyPr>
            <a:normAutofit/>
          </a:bodyPr>
          <a:lstStyle/>
          <a:p>
            <a:pPr eaLnBrk="1" hangingPunct="1"/>
            <a:r>
              <a:rPr lang="zh-CN" altLang="en-US" dirty="0">
                <a:sym typeface="宋体" panose="02010600030101010101" pitchFamily="2" charset="-122"/>
              </a:rPr>
              <a:t>若</a:t>
            </a:r>
            <a:r>
              <a:rPr lang="en-US" altLang="zh-CN" dirty="0">
                <a:sym typeface="宋体" panose="02010600030101010101" pitchFamily="2" charset="-122"/>
              </a:rPr>
              <a:t>sum&gt;=</a:t>
            </a:r>
            <a:r>
              <a:rPr lang="zh-CN" altLang="en-US" dirty="0">
                <a:sym typeface="宋体" panose="02010600030101010101" pitchFamily="2" charset="-122"/>
              </a:rPr>
              <a:t>(c-k)*s</a:t>
            </a:r>
            <a:endParaRPr lang="zh-CN" altLang="en-US" dirty="0">
              <a:sym typeface="宋体" panose="02010600030101010101" pitchFamily="2" charset="-122"/>
            </a:endParaRPr>
          </a:p>
          <a:p>
            <a:pPr eaLnBrk="1" hangingPunct="1"/>
            <a:r>
              <a:rPr lang="zh-CN" altLang="en-US" dirty="0">
                <a:sym typeface="宋体" panose="02010600030101010101" pitchFamily="2" charset="-122"/>
              </a:rPr>
              <a:t>由于每个数都小于</a:t>
            </a:r>
            <a:r>
              <a:rPr lang="en-US" altLang="zh-CN" dirty="0">
                <a:sym typeface="宋体" panose="02010600030101010101" pitchFamily="2" charset="-122"/>
              </a:rPr>
              <a:t>s</a:t>
            </a:r>
            <a:r>
              <a:rPr lang="zh-CN" altLang="en-US" dirty="0">
                <a:sym typeface="宋体" panose="02010600030101010101" pitchFamily="2" charset="-122"/>
              </a:rPr>
              <a:t>，所以有不少于</a:t>
            </a:r>
            <a:r>
              <a:rPr lang="en-US" altLang="zh-CN" dirty="0">
                <a:sym typeface="宋体" panose="02010600030101010101" pitchFamily="2" charset="-122"/>
              </a:rPr>
              <a:t>c-k</a:t>
            </a:r>
            <a:r>
              <a:rPr lang="zh-CN" altLang="en-US" dirty="0">
                <a:sym typeface="宋体" panose="02010600030101010101" pitchFamily="2" charset="-122"/>
              </a:rPr>
              <a:t>个数</a:t>
            </a:r>
            <a:endParaRPr lang="zh-CN" altLang="en-US" dirty="0">
              <a:sym typeface="宋体" panose="02010600030101010101" pitchFamily="2" charset="-122"/>
            </a:endParaRPr>
          </a:p>
          <a:p>
            <a:pPr eaLnBrk="1" hangingPunct="1"/>
            <a:r>
              <a:rPr lang="zh-CN" altLang="en-US" dirty="0"/>
              <a:t>每次从最大的数开始取，一定存在解</a:t>
            </a:r>
            <a:endParaRPr lang="zh-CN" altLang="en-US" dirty="0"/>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发现需要维护小于</a:t>
            </a:r>
            <a:r>
              <a:rPr lang="en-US" altLang="zh-CN" dirty="0"/>
              <a:t>x</a:t>
            </a:r>
            <a:r>
              <a:rPr lang="zh-CN" altLang="en-US" dirty="0"/>
              <a:t>的数的个数，小于</a:t>
            </a:r>
            <a:r>
              <a:rPr lang="en-US" altLang="zh-CN" dirty="0"/>
              <a:t>x</a:t>
            </a:r>
            <a:r>
              <a:rPr lang="zh-CN" altLang="en-US" dirty="0"/>
              <a:t>的数的权值和</a:t>
            </a:r>
            <a:endParaRPr lang="en-US" altLang="zh-CN" dirty="0"/>
          </a:p>
          <a:p>
            <a:r>
              <a:rPr lang="zh-CN" altLang="en-US" dirty="0"/>
              <a:t>于是我们用平衡树维护这个序列里面的所有值即可</a:t>
            </a:r>
            <a:endParaRPr lang="zh-CN" altLang="en-US" dirty="0"/>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Hdu5683 </a:t>
            </a:r>
            <a:r>
              <a:rPr lang="en-US" altLang="zh-CN" dirty="0" err="1"/>
              <a:t>zxa</a:t>
            </a:r>
            <a:r>
              <a:rPr lang="en-US" altLang="zh-CN" dirty="0"/>
              <a:t> and </a:t>
            </a:r>
            <a:r>
              <a:rPr lang="en-US" altLang="zh-CN" dirty="0" err="1"/>
              <a:t>xor</a:t>
            </a:r>
            <a:endParaRPr lang="zh-CN" altLang="en-US" dirty="0"/>
          </a:p>
        </p:txBody>
      </p:sp>
      <p:sp>
        <p:nvSpPr>
          <p:cNvPr id="3" name="内容占位符 2"/>
          <p:cNvSpPr>
            <a:spLocks noGrp="1"/>
          </p:cNvSpPr>
          <p:nvPr>
            <p:ph idx="1"/>
          </p:nvPr>
        </p:nvSpPr>
        <p:spPr/>
        <p:txBody>
          <a:bodyPr/>
          <a:lstStyle/>
          <a:p>
            <a:r>
              <a:rPr lang="zh-CN" altLang="en-US" dirty="0"/>
              <a:t>给一个长为</a:t>
            </a:r>
            <a:r>
              <a:rPr lang="en-US" altLang="zh-CN" dirty="0"/>
              <a:t>n</a:t>
            </a:r>
            <a:r>
              <a:rPr lang="zh-CN" altLang="en-US" dirty="0"/>
              <a:t>的序列，有</a:t>
            </a:r>
            <a:r>
              <a:rPr lang="en-US" altLang="zh-CN" dirty="0"/>
              <a:t>m</a:t>
            </a:r>
            <a:r>
              <a:rPr lang="zh-CN" altLang="en-US" dirty="0"/>
              <a:t>次单点修改。</a:t>
            </a:r>
            <a:endParaRPr lang="en-US" altLang="zh-CN" dirty="0"/>
          </a:p>
          <a:p>
            <a:r>
              <a:rPr lang="zh-CN" altLang="en-US" dirty="0"/>
              <a:t>每次修改完了之后你需要输出所有 </a:t>
            </a:r>
            <a:r>
              <a:rPr lang="en-US" altLang="zh-CN" dirty="0"/>
              <a:t>(</a:t>
            </a:r>
            <a:r>
              <a:rPr lang="en-US" altLang="zh-CN" dirty="0" err="1"/>
              <a:t>ai+aj</a:t>
            </a:r>
            <a:r>
              <a:rPr lang="en-US" altLang="zh-CN" dirty="0"/>
              <a:t>) </a:t>
            </a:r>
            <a:r>
              <a:rPr lang="zh-CN" altLang="en-US" dirty="0"/>
              <a:t>满足 </a:t>
            </a:r>
            <a:r>
              <a:rPr lang="en-US" altLang="zh-CN" dirty="0"/>
              <a:t>1&lt;=</a:t>
            </a:r>
            <a:r>
              <a:rPr lang="en-US" altLang="zh-CN" dirty="0" err="1"/>
              <a:t>i</a:t>
            </a:r>
            <a:r>
              <a:rPr lang="en-US" altLang="zh-CN" dirty="0"/>
              <a:t>&lt;j&lt;=n </a:t>
            </a:r>
            <a:r>
              <a:rPr lang="zh-CN" altLang="en-US" dirty="0"/>
              <a:t>的 </a:t>
            </a:r>
            <a:r>
              <a:rPr lang="en-US" altLang="zh-CN" dirty="0" err="1"/>
              <a:t>xor</a:t>
            </a:r>
            <a:r>
              <a:rPr lang="en-US" altLang="zh-CN" dirty="0"/>
              <a:t> </a:t>
            </a:r>
            <a:r>
              <a:rPr lang="zh-CN" altLang="en-US" dirty="0"/>
              <a:t>和。</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r>
              <a:rPr lang="zh-CN" altLang="en-US" dirty="0"/>
              <a:t>的旋转</a:t>
            </a:r>
            <a:endParaRPr lang="zh-CN" altLang="en-US" dirty="0"/>
          </a:p>
        </p:txBody>
      </p:sp>
      <p:sp>
        <p:nvSpPr>
          <p:cNvPr id="3" name="内容占位符 2"/>
          <p:cNvSpPr>
            <a:spLocks noGrp="1"/>
          </p:cNvSpPr>
          <p:nvPr>
            <p:ph idx="1"/>
          </p:nvPr>
        </p:nvSpPr>
        <p:spPr/>
        <p:txBody>
          <a:bodyPr>
            <a:normAutofit/>
          </a:bodyPr>
          <a:lstStyle/>
          <a:p>
            <a:r>
              <a:rPr lang="zh-CN" altLang="en-US" dirty="0"/>
              <a:t>旋转有单旋和双旋，</a:t>
            </a:r>
            <a:r>
              <a:rPr lang="en-US" altLang="zh-CN" dirty="0" err="1"/>
              <a:t>treap</a:t>
            </a:r>
            <a:r>
              <a:rPr lang="zh-CN" altLang="en-US" dirty="0"/>
              <a:t>只需要单旋，这一点比较简单</a:t>
            </a:r>
            <a:endParaRPr lang="zh-CN" altLang="en-US" dirty="0"/>
          </a:p>
        </p:txBody>
      </p:sp>
      <p:pic>
        <p:nvPicPr>
          <p:cNvPr id="5" name="Picture 1" descr="C:\Users\Administrator\AppData\Roaming\Tencent\Users\1974015903\QQ\WinTemp\RichOle\YS__R~Y`[T[LM_FILN3C91E.png"/>
          <p:cNvPicPr>
            <a:picLocks noChangeAspect="1" noChangeArrowheads="1"/>
          </p:cNvPicPr>
          <p:nvPr/>
        </p:nvPicPr>
        <p:blipFill>
          <a:blip r:embed="rId1" cstate="print"/>
          <a:srcRect/>
          <a:stretch>
            <a:fillRect/>
          </a:stretch>
        </p:blipFill>
        <p:spPr bwMode="auto">
          <a:xfrm>
            <a:off x="838200" y="2365159"/>
            <a:ext cx="4968553" cy="2127682"/>
          </a:xfrm>
          <a:prstGeom prst="rect">
            <a:avLst/>
          </a:prstGeom>
          <a:noFill/>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看到位运算怎么办？无脑拆位分别算贡献</a:t>
            </a:r>
            <a:endParaRPr lang="en-US" altLang="zh-CN" dirty="0"/>
          </a:p>
          <a:p>
            <a:r>
              <a:rPr lang="zh-CN" altLang="en-US" dirty="0"/>
              <a:t>第 </a:t>
            </a:r>
            <a:r>
              <a:rPr lang="en-US" altLang="zh-CN" dirty="0"/>
              <a:t>k </a:t>
            </a:r>
            <a:r>
              <a:rPr lang="zh-CN" altLang="en-US" dirty="0"/>
              <a:t>位的计算答案则为有多少 </a:t>
            </a:r>
            <a:r>
              <a:rPr lang="en-US" altLang="zh-CN" dirty="0"/>
              <a:t>(</a:t>
            </a:r>
            <a:r>
              <a:rPr lang="en-US" altLang="zh-CN" dirty="0" err="1"/>
              <a:t>i,j</a:t>
            </a:r>
            <a:r>
              <a:rPr lang="en-US" altLang="zh-CN" dirty="0"/>
              <a:t>) </a:t>
            </a:r>
            <a:r>
              <a:rPr lang="zh-CN" altLang="en-US" dirty="0"/>
              <a:t>满足 </a:t>
            </a:r>
            <a:r>
              <a:rPr lang="en-US" altLang="zh-CN" dirty="0"/>
              <a:t>2^k&lt;=(</a:t>
            </a:r>
            <a:r>
              <a:rPr lang="en-US" altLang="zh-CN" dirty="0" err="1"/>
              <a:t>ai+aj</a:t>
            </a:r>
            <a:r>
              <a:rPr lang="en-US" altLang="zh-CN" dirty="0"/>
              <a:t>)&lt;2^(k+1)</a:t>
            </a:r>
            <a:endParaRPr lang="en-US" altLang="zh-CN" dirty="0"/>
          </a:p>
          <a:p>
            <a:r>
              <a:rPr lang="zh-CN" altLang="en-US" dirty="0"/>
              <a:t>使用一个数据结构维护值域</a:t>
            </a:r>
            <a:endParaRPr lang="en-US" altLang="zh-CN" dirty="0"/>
          </a:p>
          <a:p>
            <a:r>
              <a:rPr lang="zh-CN" altLang="en-US" dirty="0"/>
              <a:t>每次 </a:t>
            </a:r>
            <a:r>
              <a:rPr lang="en-US" altLang="zh-CN" dirty="0"/>
              <a:t>ai </a:t>
            </a:r>
            <a:r>
              <a:rPr lang="zh-CN" altLang="en-US" dirty="0"/>
              <a:t>修改的时候，对第</a:t>
            </a:r>
            <a:r>
              <a:rPr lang="en-US" altLang="zh-CN" dirty="0"/>
              <a:t> k </a:t>
            </a:r>
            <a:r>
              <a:rPr lang="zh-CN" altLang="en-US" dirty="0"/>
              <a:t>位的贡献为有多少 </a:t>
            </a:r>
            <a:r>
              <a:rPr lang="en-US" altLang="zh-CN" dirty="0"/>
              <a:t>j </a:t>
            </a:r>
            <a:r>
              <a:rPr lang="zh-CN" altLang="en-US" dirty="0"/>
              <a:t>满足 </a:t>
            </a:r>
            <a:r>
              <a:rPr lang="en-US" altLang="zh-CN" dirty="0" err="1"/>
              <a:t>aj</a:t>
            </a:r>
            <a:r>
              <a:rPr lang="en-US" altLang="zh-CN" dirty="0"/>
              <a:t> </a:t>
            </a:r>
            <a:r>
              <a:rPr lang="zh-CN" altLang="en-US" dirty="0"/>
              <a:t>在 </a:t>
            </a:r>
            <a:r>
              <a:rPr lang="en-US" altLang="zh-CN" dirty="0"/>
              <a:t>[2^k-ai,2^(k+1)-ai) </a:t>
            </a:r>
            <a:r>
              <a:rPr lang="zh-CN" altLang="en-US" dirty="0"/>
              <a:t>中</a:t>
            </a:r>
            <a:endParaRPr lang="en-US" altLang="zh-CN" dirty="0"/>
          </a:p>
          <a:p>
            <a:r>
              <a:rPr lang="zh-CN" altLang="en-US" dirty="0"/>
              <a:t>总共有 </a:t>
            </a:r>
            <a:r>
              <a:rPr lang="en-US" altLang="zh-CN" dirty="0" err="1"/>
              <a:t>logv</a:t>
            </a:r>
            <a:r>
              <a:rPr lang="en-US" altLang="zh-CN" dirty="0"/>
              <a:t> </a:t>
            </a:r>
            <a:r>
              <a:rPr lang="zh-CN" altLang="en-US" dirty="0"/>
              <a:t>个位</a:t>
            </a:r>
            <a:endParaRPr lang="en-US" altLang="zh-CN" dirty="0"/>
          </a:p>
          <a:p>
            <a:r>
              <a:rPr lang="zh-CN" altLang="en-US" dirty="0"/>
              <a:t>所以总时间复杂度 </a:t>
            </a:r>
            <a:r>
              <a:rPr lang="en-US" altLang="zh-CN" dirty="0"/>
              <a:t>O(</a:t>
            </a:r>
            <a:r>
              <a:rPr lang="en-US" altLang="zh-CN" dirty="0" err="1"/>
              <a:t>n+mlognlogv</a:t>
            </a:r>
            <a:r>
              <a:rPr lang="en-US" altLang="zh-CN" dirty="0"/>
              <a:t>)</a:t>
            </a:r>
            <a:endParaRPr lang="en-US" altLang="zh-CN"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Luogu6105 [Ynoi2010] y-fast trie</a:t>
            </a:r>
            <a:endParaRPr lang="zh-CN" altLang="en-US" dirty="0"/>
          </a:p>
        </p:txBody>
      </p:sp>
      <p:sp>
        <p:nvSpPr>
          <p:cNvPr id="3" name="内容占位符 2"/>
          <p:cNvSpPr>
            <a:spLocks noGrp="1"/>
          </p:cNvSpPr>
          <p:nvPr>
            <p:ph idx="1"/>
          </p:nvPr>
        </p:nvSpPr>
        <p:spPr/>
        <p:txBody>
          <a:bodyPr>
            <a:normAutofit/>
          </a:bodyPr>
          <a:lstStyle/>
          <a:p>
            <a:r>
              <a:rPr lang="zh-CN" altLang="en-US" dirty="0"/>
              <a:t>给定一个常数 </a:t>
            </a:r>
            <a:r>
              <a:rPr lang="en-US" altLang="zh-CN" dirty="0"/>
              <a:t>C</a:t>
            </a:r>
            <a:r>
              <a:rPr lang="zh-CN" altLang="en-US" dirty="0"/>
              <a:t>，你需要维护一个集合 </a:t>
            </a:r>
            <a:r>
              <a:rPr lang="en-US" altLang="zh-CN" dirty="0"/>
              <a:t>S</a:t>
            </a:r>
            <a:r>
              <a:rPr lang="zh-CN" altLang="en-US" dirty="0"/>
              <a:t>，支持 </a:t>
            </a:r>
            <a:r>
              <a:rPr lang="en-US" altLang="zh-CN" dirty="0"/>
              <a:t>n </a:t>
            </a:r>
            <a:r>
              <a:rPr lang="zh-CN" altLang="en-US" dirty="0"/>
              <a:t>次操作：</a:t>
            </a:r>
            <a:endParaRPr lang="zh-CN" altLang="en-US" dirty="0"/>
          </a:p>
          <a:p>
            <a:r>
              <a:rPr lang="en-US" altLang="zh-CN" dirty="0"/>
              <a:t>1.</a:t>
            </a:r>
            <a:r>
              <a:rPr lang="zh-CN" altLang="en-US" dirty="0"/>
              <a:t>插入</a:t>
            </a:r>
            <a:r>
              <a:rPr lang="en-US" altLang="zh-CN" dirty="0"/>
              <a:t>x</a:t>
            </a:r>
            <a:endParaRPr lang="en-US" altLang="zh-CN" dirty="0"/>
          </a:p>
          <a:p>
            <a:r>
              <a:rPr lang="en-US" altLang="zh-CN" dirty="0"/>
              <a:t>2.</a:t>
            </a:r>
            <a:r>
              <a:rPr lang="zh-CN" altLang="en-US" dirty="0"/>
              <a:t>删除</a:t>
            </a:r>
            <a:r>
              <a:rPr lang="en-US" altLang="zh-CN" dirty="0"/>
              <a:t>x</a:t>
            </a:r>
            <a:endParaRPr lang="zh-CN" altLang="en-US" dirty="0"/>
          </a:p>
          <a:p>
            <a:r>
              <a:rPr lang="zh-CN" altLang="en-US" dirty="0"/>
              <a:t>每次操作结束后，需要输出从 </a:t>
            </a:r>
            <a:r>
              <a:rPr lang="en-US" altLang="zh-CN" dirty="0"/>
              <a:t>S </a:t>
            </a:r>
            <a:r>
              <a:rPr lang="zh-CN" altLang="en-US" dirty="0"/>
              <a:t>集合中选出两个不同的元素，其的和 </a:t>
            </a:r>
            <a:r>
              <a:rPr lang="en-US" altLang="zh-CN" dirty="0"/>
              <a:t>mod C </a:t>
            </a:r>
            <a:r>
              <a:rPr lang="zh-CN" altLang="en-US" dirty="0"/>
              <a:t>的最大值</a:t>
            </a:r>
            <a:endParaRPr lang="en-US" altLang="zh-CN" dirty="0"/>
          </a:p>
          <a:p>
            <a:r>
              <a:rPr lang="en-US" altLang="zh-CN" dirty="0"/>
              <a:t>n&lt;=5e5</a:t>
            </a:r>
            <a:r>
              <a:rPr lang="zh-CN" altLang="en-US" dirty="0"/>
              <a:t>，强制在线，不过可以想想离线做法</a:t>
            </a:r>
            <a:endParaRPr lang="zh-CN" altLang="en-US" dirty="0"/>
          </a:p>
          <a:p>
            <a:endParaRPr lang="zh-CN" altLang="en-US" dirty="0"/>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我们把每个数对</a:t>
            </a:r>
            <a:r>
              <a:rPr lang="en-US" altLang="zh-CN" dirty="0"/>
              <a:t>C</a:t>
            </a:r>
            <a:r>
              <a:rPr lang="zh-CN" altLang="en-US" dirty="0"/>
              <a:t>取模，所以可以认为值域在</a:t>
            </a:r>
            <a:r>
              <a:rPr lang="en-US" altLang="zh-CN" dirty="0"/>
              <a:t>[0,C)</a:t>
            </a:r>
            <a:r>
              <a:rPr lang="zh-CN" altLang="en-US" dirty="0"/>
              <a:t>中</a:t>
            </a:r>
            <a:endParaRPr lang="en-US" altLang="zh-CN" dirty="0"/>
          </a:p>
          <a:p>
            <a:r>
              <a:rPr lang="zh-CN" altLang="en-US" dirty="0"/>
              <a:t>发现</a:t>
            </a:r>
            <a:r>
              <a:rPr lang="en-US" altLang="zh-CN" dirty="0" err="1"/>
              <a:t>x+y</a:t>
            </a:r>
            <a:r>
              <a:rPr lang="zh-CN" altLang="en-US" dirty="0"/>
              <a:t>在</a:t>
            </a:r>
            <a:r>
              <a:rPr lang="en-US" altLang="zh-CN" dirty="0"/>
              <a:t>[0,2C)</a:t>
            </a:r>
            <a:r>
              <a:rPr lang="zh-CN" altLang="en-US" dirty="0"/>
              <a:t>中，所以最多减去一个</a:t>
            </a:r>
            <a:r>
              <a:rPr lang="en-US" altLang="zh-CN" dirty="0"/>
              <a:t>C</a:t>
            </a:r>
            <a:endParaRPr lang="en-US" altLang="zh-CN" dirty="0"/>
          </a:p>
          <a:p>
            <a:r>
              <a:rPr lang="zh-CN" altLang="en-US" dirty="0"/>
              <a:t>对每个</a:t>
            </a:r>
            <a:r>
              <a:rPr lang="en-US" altLang="zh-CN" dirty="0"/>
              <a:t>x</a:t>
            </a:r>
            <a:r>
              <a:rPr lang="zh-CN" altLang="en-US" dirty="0"/>
              <a:t>，找出最大的</a:t>
            </a:r>
            <a:r>
              <a:rPr lang="en-US" altLang="zh-CN" dirty="0"/>
              <a:t>y</a:t>
            </a:r>
            <a:r>
              <a:rPr lang="zh-CN" altLang="en-US" dirty="0"/>
              <a:t>使得</a:t>
            </a:r>
            <a:r>
              <a:rPr lang="en-US" altLang="zh-CN" dirty="0" err="1"/>
              <a:t>x+y</a:t>
            </a:r>
            <a:r>
              <a:rPr lang="en-US" altLang="zh-CN" dirty="0"/>
              <a:t>&lt;C</a:t>
            </a:r>
            <a:r>
              <a:rPr lang="zh-CN" altLang="en-US" dirty="0"/>
              <a:t>（不减去</a:t>
            </a:r>
            <a:r>
              <a:rPr lang="en-US" altLang="zh-CN" dirty="0"/>
              <a:t>C</a:t>
            </a:r>
            <a:r>
              <a:rPr lang="zh-CN" altLang="en-US" dirty="0"/>
              <a:t>）</a:t>
            </a:r>
            <a:endParaRPr lang="en-US" altLang="zh-CN" dirty="0"/>
          </a:p>
          <a:p>
            <a:r>
              <a:rPr lang="zh-CN" altLang="en-US" dirty="0"/>
              <a:t>对每个</a:t>
            </a:r>
            <a:r>
              <a:rPr lang="en-US" altLang="zh-CN" dirty="0"/>
              <a:t>x</a:t>
            </a:r>
            <a:r>
              <a:rPr lang="zh-CN" altLang="en-US" dirty="0"/>
              <a:t>，找出最大的</a:t>
            </a:r>
            <a:r>
              <a:rPr lang="en-US" altLang="zh-CN" dirty="0"/>
              <a:t>y</a:t>
            </a:r>
            <a:r>
              <a:rPr lang="zh-CN" altLang="en-US" dirty="0"/>
              <a:t>（减去一个</a:t>
            </a:r>
            <a:r>
              <a:rPr lang="en-US" altLang="zh-CN" dirty="0"/>
              <a:t>C</a:t>
            </a:r>
            <a:r>
              <a:rPr lang="zh-CN" altLang="en-US" dirty="0"/>
              <a:t>）</a:t>
            </a:r>
            <a:endParaRPr lang="en-US" altLang="zh-CN" dirty="0"/>
          </a:p>
          <a:p>
            <a:endParaRPr lang="en-US" altLang="zh-CN"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发现</a:t>
            </a:r>
            <a:r>
              <a:rPr lang="en-US" altLang="zh-CN" dirty="0" err="1"/>
              <a:t>x+y</a:t>
            </a:r>
            <a:r>
              <a:rPr lang="en-US" altLang="zh-CN" dirty="0"/>
              <a:t>&gt;=C</a:t>
            </a:r>
            <a:r>
              <a:rPr lang="zh-CN" altLang="en-US" dirty="0"/>
              <a:t>的情况可以直接找出最大的两个</a:t>
            </a:r>
            <a:r>
              <a:rPr lang="en-US" altLang="zh-CN" dirty="0"/>
              <a:t>x</a:t>
            </a:r>
            <a:r>
              <a:rPr lang="zh-CN" altLang="en-US" dirty="0"/>
              <a:t>和</a:t>
            </a:r>
            <a:r>
              <a:rPr lang="en-US" altLang="zh-CN" dirty="0"/>
              <a:t>y</a:t>
            </a:r>
            <a:r>
              <a:rPr lang="zh-CN" altLang="en-US" dirty="0"/>
              <a:t>，平凡</a:t>
            </a:r>
            <a:endParaRPr lang="en-US" altLang="zh-CN" dirty="0"/>
          </a:p>
          <a:p>
            <a:r>
              <a:rPr lang="zh-CN" altLang="en-US" dirty="0"/>
              <a:t>只需要考虑</a:t>
            </a:r>
            <a:r>
              <a:rPr lang="en-US" altLang="zh-CN" dirty="0" err="1"/>
              <a:t>x+y</a:t>
            </a:r>
            <a:r>
              <a:rPr lang="en-US" altLang="zh-CN" dirty="0"/>
              <a:t>&lt;C</a:t>
            </a:r>
            <a:r>
              <a:rPr lang="zh-CN" altLang="en-US" dirty="0"/>
              <a:t>的情况</a:t>
            </a:r>
            <a:endParaRPr lang="en-US" altLang="zh-CN" dirty="0"/>
          </a:p>
          <a:p>
            <a:r>
              <a:rPr lang="zh-CN" altLang="en-US" dirty="0"/>
              <a:t>如果我们把所有数都排序，假设</a:t>
            </a:r>
            <a:r>
              <a:rPr lang="en-US" altLang="zh-CN" dirty="0"/>
              <a:t>x&lt;y</a:t>
            </a:r>
            <a:r>
              <a:rPr lang="zh-CN" altLang="en-US" dirty="0"/>
              <a:t>，则对于</a:t>
            </a:r>
            <a:r>
              <a:rPr lang="en-US" altLang="zh-CN" dirty="0"/>
              <a:t>x1,x2</a:t>
            </a:r>
            <a:r>
              <a:rPr lang="zh-CN" altLang="en-US" dirty="0"/>
              <a:t>，对应的是</a:t>
            </a:r>
            <a:r>
              <a:rPr lang="en-US" altLang="zh-CN" dirty="0"/>
              <a:t>y1,y2</a:t>
            </a:r>
            <a:r>
              <a:rPr lang="zh-CN" altLang="en-US" dirty="0"/>
              <a:t> ，</a:t>
            </a:r>
            <a:endParaRPr lang="en-US" altLang="zh-CN" dirty="0"/>
          </a:p>
          <a:p>
            <a:r>
              <a:rPr lang="zh-CN" altLang="en-US" dirty="0"/>
              <a:t>如果</a:t>
            </a:r>
            <a:r>
              <a:rPr lang="en-US" altLang="zh-CN" dirty="0"/>
              <a:t>x1&lt;=x2</a:t>
            </a:r>
            <a:r>
              <a:rPr lang="zh-CN" altLang="en-US" dirty="0"/>
              <a:t>，则</a:t>
            </a:r>
            <a:r>
              <a:rPr lang="en-US" altLang="zh-CN" dirty="0"/>
              <a:t>y1&gt;=y2</a:t>
            </a:r>
            <a:r>
              <a:rPr lang="zh-CN" altLang="en-US" dirty="0"/>
              <a:t>，这个满足单调性</a:t>
            </a:r>
            <a:endParaRPr lang="en-US" altLang="zh-CN"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lstStyle/>
          <a:p>
            <a:r>
              <a:rPr lang="zh-CN" altLang="en-US" dirty="0"/>
              <a:t>问题即，给出一个点集，支持插入删除，和查询</a:t>
            </a:r>
            <a:r>
              <a:rPr lang="en-US" altLang="zh-CN" dirty="0"/>
              <a:t>max(</a:t>
            </a:r>
            <a:r>
              <a:rPr lang="en-US" altLang="zh-CN" dirty="0" err="1"/>
              <a:t>x+y</a:t>
            </a:r>
            <a:r>
              <a:rPr lang="en-US" altLang="zh-CN" dirty="0"/>
              <a:t>)</a:t>
            </a:r>
            <a:r>
              <a:rPr lang="zh-CN" altLang="en-US" dirty="0"/>
              <a:t>，使得</a:t>
            </a:r>
            <a:r>
              <a:rPr lang="en-US" altLang="zh-CN" dirty="0" err="1"/>
              <a:t>x+y</a:t>
            </a:r>
            <a:r>
              <a:rPr lang="en-US" altLang="zh-CN" dirty="0"/>
              <a:t> &lt; C</a:t>
            </a:r>
            <a:endParaRPr lang="en-US" altLang="zh-CN" dirty="0"/>
          </a:p>
          <a:p>
            <a:r>
              <a:rPr lang="zh-CN" altLang="en-US" dirty="0"/>
              <a:t>再继续分析一下，发现如果</a:t>
            </a:r>
            <a:r>
              <a:rPr lang="en-US" altLang="zh-CN" dirty="0" err="1"/>
              <a:t>x,y</a:t>
            </a:r>
            <a:r>
              <a:rPr lang="en-US" altLang="zh-CN" dirty="0"/>
              <a:t> &lt; C/2</a:t>
            </a:r>
            <a:r>
              <a:rPr lang="zh-CN" altLang="en-US" dirty="0"/>
              <a:t>，这个也是平凡的</a:t>
            </a:r>
            <a:endParaRPr lang="en-US" altLang="zh-CN" dirty="0"/>
          </a:p>
          <a:p>
            <a:r>
              <a:rPr lang="en-US" altLang="zh-CN" dirty="0" err="1"/>
              <a:t>x,y</a:t>
            </a:r>
            <a:r>
              <a:rPr lang="en-US" altLang="zh-CN" dirty="0"/>
              <a:t> &lt; C/2</a:t>
            </a:r>
            <a:r>
              <a:rPr lang="zh-CN" altLang="en-US" dirty="0"/>
              <a:t>可以推出 </a:t>
            </a:r>
            <a:r>
              <a:rPr lang="en-US" altLang="zh-CN" dirty="0" err="1"/>
              <a:t>x+y</a:t>
            </a:r>
            <a:r>
              <a:rPr lang="en-US" altLang="zh-CN" dirty="0"/>
              <a:t> &lt; C</a:t>
            </a:r>
            <a:r>
              <a:rPr lang="zh-CN" altLang="en-US" dirty="0"/>
              <a:t>，所以选两个最大的</a:t>
            </a:r>
            <a:r>
              <a:rPr lang="en-US" altLang="zh-CN" dirty="0"/>
              <a:t>C/2</a:t>
            </a:r>
            <a:r>
              <a:rPr lang="zh-CN" altLang="en-US" dirty="0"/>
              <a:t>以内的数就可以覆盖这部分的贡献</a:t>
            </a:r>
            <a:endParaRPr lang="en-US" altLang="zh-CN"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normAutofit/>
          </a:bodyPr>
          <a:lstStyle/>
          <a:p>
            <a:r>
              <a:rPr lang="zh-CN" altLang="en-US" dirty="0"/>
              <a:t>目前非平凡的部分在于从</a:t>
            </a:r>
            <a:r>
              <a:rPr lang="en-US" altLang="zh-CN" dirty="0"/>
              <a:t>[0,C/2)</a:t>
            </a:r>
            <a:r>
              <a:rPr lang="zh-CN" altLang="en-US" dirty="0"/>
              <a:t>中选一个数</a:t>
            </a:r>
            <a:r>
              <a:rPr lang="en-US" altLang="zh-CN" dirty="0"/>
              <a:t>x</a:t>
            </a:r>
            <a:r>
              <a:rPr lang="zh-CN" altLang="en-US" dirty="0"/>
              <a:t>，</a:t>
            </a:r>
            <a:r>
              <a:rPr lang="en-US" altLang="zh-CN" dirty="0"/>
              <a:t>[C/2,C)</a:t>
            </a:r>
            <a:r>
              <a:rPr lang="zh-CN" altLang="en-US" dirty="0"/>
              <a:t>中选一个数</a:t>
            </a:r>
            <a:r>
              <a:rPr lang="en-US" altLang="zh-CN" dirty="0"/>
              <a:t>y</a:t>
            </a:r>
            <a:r>
              <a:rPr lang="zh-CN" altLang="en-US" dirty="0"/>
              <a:t>，</a:t>
            </a:r>
            <a:r>
              <a:rPr lang="en-US" altLang="zh-CN" dirty="0" err="1"/>
              <a:t>x+y</a:t>
            </a:r>
            <a:r>
              <a:rPr lang="zh-CN" altLang="en-US" dirty="0"/>
              <a:t>的贡献</a:t>
            </a:r>
            <a:endParaRPr lang="en-US" altLang="zh-CN" dirty="0"/>
          </a:p>
          <a:p>
            <a:r>
              <a:rPr lang="en-US" altLang="zh-CN" dirty="0" err="1"/>
              <a:t>x+y</a:t>
            </a:r>
            <a:r>
              <a:rPr lang="en-US" altLang="zh-CN" dirty="0"/>
              <a:t>&lt;C </a:t>
            </a:r>
            <a:r>
              <a:rPr lang="zh-CN" altLang="en-US" dirty="0"/>
              <a:t>等价于 </a:t>
            </a:r>
            <a:r>
              <a:rPr lang="en-US" altLang="zh-CN" dirty="0"/>
              <a:t>x&lt;C-y</a:t>
            </a:r>
            <a:endParaRPr lang="en-US" altLang="zh-CN" dirty="0"/>
          </a:p>
          <a:p>
            <a:r>
              <a:rPr lang="zh-CN" altLang="en-US" dirty="0"/>
              <a:t>我们可以认为最大化</a:t>
            </a:r>
            <a:r>
              <a:rPr lang="en-US" altLang="zh-CN" dirty="0" err="1"/>
              <a:t>x+y</a:t>
            </a:r>
            <a:r>
              <a:rPr lang="zh-CN" altLang="en-US" dirty="0"/>
              <a:t>是在最小化</a:t>
            </a:r>
            <a:r>
              <a:rPr lang="en-US" altLang="zh-CN" dirty="0"/>
              <a:t>C-x-y</a:t>
            </a:r>
            <a:endParaRPr lang="en-US" altLang="zh-CN" dirty="0"/>
          </a:p>
          <a:p>
            <a:r>
              <a:rPr lang="zh-CN" altLang="en-US" dirty="0"/>
              <a:t>于是用一棵平衡树维护，这里平衡树这个结构是用来满足</a:t>
            </a:r>
            <a:r>
              <a:rPr lang="en-US" altLang="zh-CN" dirty="0"/>
              <a:t>x&lt;C-y</a:t>
            </a:r>
            <a:r>
              <a:rPr lang="zh-CN" altLang="en-US" dirty="0"/>
              <a:t>这个条件的</a:t>
            </a:r>
            <a:endParaRPr lang="zh-CN" altLang="en-US" dirty="0"/>
          </a:p>
          <a:p>
            <a:r>
              <a:rPr lang="zh-CN" altLang="en-US" dirty="0"/>
              <a:t>每个在</a:t>
            </a:r>
            <a:r>
              <a:rPr lang="en-US" altLang="zh-CN" dirty="0"/>
              <a:t>[0,C/2)</a:t>
            </a:r>
            <a:r>
              <a:rPr lang="zh-CN" altLang="en-US" dirty="0"/>
              <a:t>中的</a:t>
            </a:r>
            <a:r>
              <a:rPr lang="en-US" altLang="zh-CN" dirty="0"/>
              <a:t>x</a:t>
            </a:r>
            <a:r>
              <a:rPr lang="zh-CN" altLang="en-US" dirty="0"/>
              <a:t>就直接插入，每个在</a:t>
            </a:r>
            <a:r>
              <a:rPr lang="en-US" altLang="zh-CN" dirty="0"/>
              <a:t>[C/2,C)</a:t>
            </a:r>
            <a:r>
              <a:rPr lang="zh-CN" altLang="en-US" dirty="0"/>
              <a:t>中的</a:t>
            </a:r>
            <a:r>
              <a:rPr lang="en-US" altLang="zh-CN" dirty="0"/>
              <a:t>y</a:t>
            </a:r>
            <a:r>
              <a:rPr lang="zh-CN" altLang="en-US" dirty="0"/>
              <a:t>，就变成</a:t>
            </a:r>
            <a:r>
              <a:rPr lang="en-US" altLang="zh-CN" dirty="0"/>
              <a:t>C-y</a:t>
            </a:r>
            <a:r>
              <a:rPr lang="zh-CN" altLang="en-US" dirty="0"/>
              <a:t>然后插入</a:t>
            </a:r>
            <a:endParaRPr lang="en-US" altLang="zh-CN" dirty="0"/>
          </a:p>
          <a:p>
            <a:r>
              <a:rPr lang="zh-CN" altLang="en-US" dirty="0"/>
              <a:t>平衡树需要维护子树内最小的</a:t>
            </a:r>
            <a:r>
              <a:rPr lang="en-US" altLang="zh-CN" dirty="0"/>
              <a:t>C-y</a:t>
            </a:r>
            <a:r>
              <a:rPr lang="zh-CN" altLang="en-US" dirty="0"/>
              <a:t>，最大的</a:t>
            </a:r>
            <a:r>
              <a:rPr lang="en-US" altLang="zh-CN" dirty="0"/>
              <a:t>x</a:t>
            </a:r>
            <a:r>
              <a:rPr lang="zh-CN" altLang="en-US" dirty="0"/>
              <a:t>，最小的</a:t>
            </a:r>
            <a:r>
              <a:rPr lang="en-US" altLang="zh-CN" dirty="0"/>
              <a:t>C-y-x</a:t>
            </a:r>
            <a:endParaRPr lang="en-US" altLang="zh-CN" dirty="0"/>
          </a:p>
          <a:p>
            <a:endParaRPr lang="zh-CN" alt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lstStyle/>
          <a:p>
            <a:r>
              <a:rPr lang="zh-CN" altLang="en-US" dirty="0"/>
              <a:t>具体一点来说，所有</a:t>
            </a:r>
            <a:r>
              <a:rPr lang="en-US" altLang="zh-CN" dirty="0"/>
              <a:t>[0,C/2)</a:t>
            </a:r>
            <a:r>
              <a:rPr lang="zh-CN" altLang="en-US" dirty="0"/>
              <a:t>中的数</a:t>
            </a:r>
            <a:r>
              <a:rPr lang="en-US" altLang="zh-CN" dirty="0"/>
              <a:t>x</a:t>
            </a:r>
            <a:r>
              <a:rPr lang="zh-CN" altLang="en-US" dirty="0"/>
              <a:t>看做</a:t>
            </a:r>
            <a:r>
              <a:rPr lang="en-US" altLang="zh-CN" dirty="0"/>
              <a:t>A</a:t>
            </a:r>
            <a:r>
              <a:rPr lang="zh-CN" altLang="en-US" dirty="0"/>
              <a:t>集合，所有</a:t>
            </a:r>
            <a:r>
              <a:rPr lang="en-US" altLang="zh-CN" dirty="0"/>
              <a:t>[C/2,C)</a:t>
            </a:r>
            <a:r>
              <a:rPr lang="zh-CN" altLang="en-US" dirty="0"/>
              <a:t>中的数</a:t>
            </a:r>
            <a:r>
              <a:rPr lang="en-US" altLang="zh-CN" dirty="0"/>
              <a:t>y</a:t>
            </a:r>
            <a:r>
              <a:rPr lang="zh-CN" altLang="en-US" dirty="0"/>
              <a:t>变成</a:t>
            </a:r>
            <a:r>
              <a:rPr lang="en-US" altLang="zh-CN" dirty="0"/>
              <a:t>C-y</a:t>
            </a:r>
            <a:r>
              <a:rPr lang="zh-CN" altLang="en-US" dirty="0"/>
              <a:t>后看做</a:t>
            </a:r>
            <a:r>
              <a:rPr lang="en-US" altLang="zh-CN" dirty="0"/>
              <a:t>B</a:t>
            </a:r>
            <a:r>
              <a:rPr lang="zh-CN" altLang="en-US" dirty="0"/>
              <a:t>集合</a:t>
            </a:r>
            <a:endParaRPr lang="en-US" altLang="zh-CN" dirty="0"/>
          </a:p>
          <a:p>
            <a:r>
              <a:rPr lang="zh-CN" altLang="en-US" dirty="0"/>
              <a:t>我们要在</a:t>
            </a:r>
            <a:r>
              <a:rPr lang="en-US" altLang="zh-CN" dirty="0"/>
              <a:t>A</a:t>
            </a:r>
            <a:r>
              <a:rPr lang="zh-CN" altLang="en-US" dirty="0"/>
              <a:t>和</a:t>
            </a:r>
            <a:r>
              <a:rPr lang="en-US" altLang="zh-CN" dirty="0"/>
              <a:t>B</a:t>
            </a:r>
            <a:r>
              <a:rPr lang="zh-CN" altLang="en-US" dirty="0"/>
              <a:t>集合中选出两个数</a:t>
            </a:r>
            <a:r>
              <a:rPr lang="en-US" altLang="zh-CN" dirty="0" err="1"/>
              <a:t>a,b</a:t>
            </a:r>
            <a:r>
              <a:rPr lang="zh-CN" altLang="en-US" dirty="0"/>
              <a:t>，使得：</a:t>
            </a:r>
            <a:endParaRPr lang="en-US" altLang="zh-CN" dirty="0"/>
          </a:p>
          <a:p>
            <a:r>
              <a:rPr lang="en-US" altLang="zh-CN" dirty="0"/>
              <a:t>a&lt;b</a:t>
            </a:r>
            <a:r>
              <a:rPr lang="zh-CN" altLang="en-US" dirty="0"/>
              <a:t>，</a:t>
            </a:r>
            <a:r>
              <a:rPr lang="en-US" altLang="zh-CN" dirty="0"/>
              <a:t>b-a</a:t>
            </a:r>
            <a:r>
              <a:rPr lang="zh-CN" altLang="en-US" dirty="0"/>
              <a:t>最小</a:t>
            </a:r>
            <a:endParaRPr lang="en-US" altLang="zh-CN" dirty="0"/>
          </a:p>
          <a:p>
            <a:r>
              <a:rPr lang="zh-CN" altLang="en-US" dirty="0"/>
              <a:t>平衡树可以维护这个</a:t>
            </a:r>
            <a:endParaRPr lang="en-US" altLang="zh-CN" dirty="0"/>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lstStyle/>
          <a:p>
            <a:r>
              <a:rPr lang="zh-CN" altLang="en-US" dirty="0"/>
              <a:t>这个信息显然可以合并</a:t>
            </a:r>
            <a:endParaRPr lang="en-US" altLang="zh-CN" dirty="0"/>
          </a:p>
          <a:p>
            <a:r>
              <a:rPr lang="zh-CN" altLang="en-US" dirty="0"/>
              <a:t>于是我们使用分治结构，做到了</a:t>
            </a:r>
            <a:r>
              <a:rPr lang="en-US" altLang="zh-CN" dirty="0"/>
              <a:t>O( </a:t>
            </a:r>
            <a:r>
              <a:rPr lang="en-US" altLang="zh-CN" dirty="0" err="1"/>
              <a:t>logn</a:t>
            </a:r>
            <a:r>
              <a:rPr lang="en-US" altLang="zh-CN" dirty="0"/>
              <a:t> )</a:t>
            </a:r>
            <a:r>
              <a:rPr lang="zh-CN" altLang="en-US" dirty="0"/>
              <a:t>单次修改</a:t>
            </a:r>
            <a:endParaRPr lang="en-US" altLang="zh-CN" dirty="0"/>
          </a:p>
          <a:p>
            <a:endParaRPr lang="en-US" altLang="zh-CN" dirty="0"/>
          </a:p>
          <a:p>
            <a:r>
              <a:rPr lang="zh-CN" altLang="en-US" dirty="0"/>
              <a:t>总时间复杂度</a:t>
            </a:r>
            <a:r>
              <a:rPr lang="en-US" altLang="zh-CN" dirty="0"/>
              <a:t>O( </a:t>
            </a:r>
            <a:r>
              <a:rPr lang="en-US" altLang="zh-CN" dirty="0" err="1"/>
              <a:t>nlogn</a:t>
            </a:r>
            <a:r>
              <a:rPr lang="en-US" altLang="zh-CN" dirty="0"/>
              <a:t> )</a:t>
            </a:r>
            <a:endParaRPr lang="zh-CN" alt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normAutofit/>
          </a:bodyPr>
          <a:lstStyle/>
          <a:p>
            <a:r>
              <a:rPr lang="zh-CN" altLang="en-US" dirty="0"/>
              <a:t>还可以发现：</a:t>
            </a:r>
            <a:endParaRPr lang="en-US" altLang="zh-CN" dirty="0"/>
          </a:p>
          <a:p>
            <a:r>
              <a:rPr lang="zh-CN" altLang="en-US" dirty="0"/>
              <a:t>对每个</a:t>
            </a:r>
            <a:r>
              <a:rPr lang="en-US" altLang="zh-CN" dirty="0"/>
              <a:t>A</a:t>
            </a:r>
            <a:r>
              <a:rPr lang="zh-CN" altLang="en-US" dirty="0"/>
              <a:t>集合中的</a:t>
            </a:r>
            <a:r>
              <a:rPr lang="en-US" altLang="zh-CN" dirty="0"/>
              <a:t>x</a:t>
            </a:r>
            <a:r>
              <a:rPr lang="zh-CN" altLang="en-US" dirty="0"/>
              <a:t>，维护出其在</a:t>
            </a:r>
            <a:r>
              <a:rPr lang="en-US" altLang="zh-CN" dirty="0"/>
              <a:t>B</a:t>
            </a:r>
            <a:r>
              <a:rPr lang="zh-CN" altLang="en-US" dirty="0"/>
              <a:t>集合中的后继</a:t>
            </a:r>
            <a:r>
              <a:rPr lang="en-US" altLang="zh-CN" dirty="0"/>
              <a:t>C-y</a:t>
            </a:r>
            <a:endParaRPr lang="en-US" altLang="zh-CN" dirty="0"/>
          </a:p>
          <a:p>
            <a:r>
              <a:rPr lang="zh-CN" altLang="en-US" dirty="0"/>
              <a:t>对每个</a:t>
            </a:r>
            <a:r>
              <a:rPr lang="en-US" altLang="zh-CN" dirty="0"/>
              <a:t>B</a:t>
            </a:r>
            <a:r>
              <a:rPr lang="zh-CN" altLang="en-US" dirty="0"/>
              <a:t>集合中的</a:t>
            </a:r>
            <a:r>
              <a:rPr lang="en-US" altLang="zh-CN" dirty="0"/>
              <a:t>C-y</a:t>
            </a:r>
            <a:r>
              <a:rPr lang="zh-CN" altLang="en-US" dirty="0"/>
              <a:t>，维护出其在</a:t>
            </a:r>
            <a:r>
              <a:rPr lang="en-US" altLang="zh-CN" dirty="0"/>
              <a:t>A</a:t>
            </a:r>
            <a:r>
              <a:rPr lang="zh-CN" altLang="en-US" dirty="0"/>
              <a:t>集合中的前驱</a:t>
            </a:r>
            <a:r>
              <a:rPr lang="en-US" altLang="zh-CN" dirty="0"/>
              <a:t>x</a:t>
            </a:r>
            <a:endParaRPr lang="en-US" altLang="zh-CN" dirty="0"/>
          </a:p>
          <a:p>
            <a:r>
              <a:rPr lang="zh-CN" altLang="en-US" dirty="0"/>
              <a:t>这样一定是最优的，</a:t>
            </a:r>
            <a:endParaRPr lang="en-US" altLang="zh-CN" dirty="0"/>
          </a:p>
          <a:p>
            <a:r>
              <a:rPr lang="zh-CN" altLang="en-US" dirty="0"/>
              <a:t>每次修改这个前驱后继变动是</a:t>
            </a:r>
            <a:r>
              <a:rPr lang="en-US" altLang="zh-CN" dirty="0"/>
              <a:t>O(1)</a:t>
            </a:r>
            <a:r>
              <a:rPr lang="zh-CN" altLang="en-US" dirty="0"/>
              <a:t>的</a:t>
            </a:r>
            <a:endParaRPr lang="en-US" altLang="zh-CN" dirty="0"/>
          </a:p>
          <a:p>
            <a:r>
              <a:rPr lang="zh-CN" altLang="en-US" dirty="0"/>
              <a:t>这样就可以不用手写平衡树，只需要</a:t>
            </a:r>
            <a:r>
              <a:rPr lang="en-US" altLang="zh-CN" dirty="0" err="1"/>
              <a:t>stl</a:t>
            </a:r>
            <a:r>
              <a:rPr lang="zh-CN" altLang="en-US" dirty="0"/>
              <a:t>的</a:t>
            </a:r>
            <a:r>
              <a:rPr lang="en-US" altLang="zh-CN" dirty="0"/>
              <a:t>set</a:t>
            </a:r>
            <a:r>
              <a:rPr lang="zh-CN" altLang="en-US" dirty="0"/>
              <a:t>就可以了</a:t>
            </a:r>
            <a:endParaRPr lang="en-US" altLang="zh-CN" dirty="0"/>
          </a:p>
          <a:p>
            <a:r>
              <a:rPr lang="zh-CN" altLang="en-US" dirty="0"/>
              <a:t>总时间复杂度</a:t>
            </a:r>
            <a:r>
              <a:rPr lang="en-US" altLang="zh-CN" dirty="0"/>
              <a:t>O( </a:t>
            </a:r>
            <a:r>
              <a:rPr lang="en-US" altLang="zh-CN" dirty="0" err="1"/>
              <a:t>nlogn</a:t>
            </a:r>
            <a:r>
              <a:rPr lang="en-US" altLang="zh-CN" dirty="0"/>
              <a:t> )</a:t>
            </a:r>
            <a:endParaRPr lang="zh-CN" altLang="en-US" dirty="0"/>
          </a:p>
          <a:p>
            <a:endParaRPr lang="zh-CN" alt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QOJ# 7641. Range Sets</a:t>
            </a:r>
            <a:endParaRPr lang="en-US" altLang="zh-CN"/>
          </a:p>
        </p:txBody>
      </p:sp>
      <p:sp>
        <p:nvSpPr>
          <p:cNvPr id="3" name="内容占位符 2"/>
          <p:cNvSpPr>
            <a:spLocks noGrp="1"/>
          </p:cNvSpPr>
          <p:nvPr>
            <p:ph idx="1"/>
          </p:nvPr>
        </p:nvSpPr>
        <p:spPr/>
        <p:txBody>
          <a:bodyPr>
            <a:normAutofit/>
          </a:bodyPr>
          <a:p>
            <a:r>
              <a:rPr lang="zh-CN" altLang="en-US"/>
              <a:t>维护</a:t>
            </a:r>
            <a:r>
              <a:rPr lang="en-US" altLang="zh-CN"/>
              <a:t> n </a:t>
            </a:r>
            <a:r>
              <a:rPr lang="zh-CN" altLang="en-US"/>
              <a:t>个不可重集合，向集合中插入重复元素或删除不存在元素不会改变集合，支持以下操作</a:t>
            </a:r>
            <a:endParaRPr lang="zh-CN" altLang="en-US"/>
          </a:p>
          <a:p>
            <a:r>
              <a:rPr lang="zh-CN" altLang="en-US"/>
              <a:t>向区间</a:t>
            </a:r>
            <a:r>
              <a:rPr lang="en-US" altLang="zh-CN"/>
              <a:t> [l,r] </a:t>
            </a:r>
            <a:r>
              <a:rPr lang="zh-CN" altLang="en-US"/>
              <a:t>所有集合加入元素</a:t>
            </a:r>
            <a:r>
              <a:rPr lang="en-US" altLang="zh-CN"/>
              <a:t> x</a:t>
            </a:r>
            <a:endParaRPr lang="en-US" altLang="zh-CN"/>
          </a:p>
          <a:p>
            <a:r>
              <a:rPr lang="zh-CN" altLang="en-US"/>
              <a:t>从区间</a:t>
            </a:r>
            <a:r>
              <a:rPr lang="en-US" altLang="zh-CN"/>
              <a:t> [l,r] </a:t>
            </a:r>
            <a:r>
              <a:rPr lang="zh-CN" altLang="en-US"/>
              <a:t>所有集合删除元素</a:t>
            </a:r>
            <a:r>
              <a:rPr lang="en-US" altLang="zh-CN"/>
              <a:t> x</a:t>
            </a:r>
            <a:endParaRPr lang="en-US" altLang="zh-CN"/>
          </a:p>
          <a:p>
            <a:r>
              <a:rPr lang="zh-CN" altLang="en-US"/>
              <a:t>询问第</a:t>
            </a:r>
            <a:r>
              <a:rPr lang="en-US" altLang="zh-CN"/>
              <a:t> x </a:t>
            </a:r>
            <a:r>
              <a:rPr lang="zh-CN" altLang="en-US"/>
              <a:t>个集合的大小</a:t>
            </a:r>
            <a:endParaRPr lang="zh-CN" altLang="en-US"/>
          </a:p>
          <a:p>
            <a:r>
              <a:rPr lang="en-US" altLang="zh-CN"/>
              <a:t>n ≤ 10^9, q ≤ 10^5, x ≤ 10^5</a:t>
            </a:r>
            <a:r>
              <a:rPr lang="zh-CN" altLang="en-US"/>
              <a:t>，强制在线</a:t>
            </a:r>
            <a:endParaRPr lang="zh-CN" altLang="en-US"/>
          </a:p>
          <a:p>
            <a:endParaRPr lang="zh-CN" alt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r>
              <a:rPr lang="zh-CN" altLang="en-US" dirty="0"/>
              <a:t>的插入</a:t>
            </a:r>
            <a:endParaRPr lang="zh-CN" altLang="en-US" dirty="0"/>
          </a:p>
        </p:txBody>
      </p:sp>
      <p:sp>
        <p:nvSpPr>
          <p:cNvPr id="3" name="内容占位符 2"/>
          <p:cNvSpPr>
            <a:spLocks noGrp="1"/>
          </p:cNvSpPr>
          <p:nvPr>
            <p:ph idx="1"/>
          </p:nvPr>
        </p:nvSpPr>
        <p:spPr/>
        <p:txBody>
          <a:bodyPr>
            <a:normAutofit/>
          </a:bodyPr>
          <a:lstStyle/>
          <a:p>
            <a:r>
              <a:rPr lang="zh-CN" altLang="en-US" dirty="0"/>
              <a:t>先给这个节点分配一个随机的堆权值</a:t>
            </a:r>
            <a:endParaRPr lang="en-US" altLang="zh-CN" dirty="0"/>
          </a:p>
          <a:p>
            <a:r>
              <a:rPr lang="zh-CN" altLang="en-US" dirty="0"/>
              <a:t>然后把这个节点按照</a:t>
            </a:r>
            <a:r>
              <a:rPr lang="en-US" altLang="zh-CN" dirty="0" err="1"/>
              <a:t>bst</a:t>
            </a:r>
            <a:r>
              <a:rPr lang="zh-CN" altLang="en-US" dirty="0"/>
              <a:t>的规则插入到一个叶子上：</a:t>
            </a:r>
            <a:endParaRPr lang="en-US" altLang="zh-CN" dirty="0"/>
          </a:p>
          <a:p>
            <a:r>
              <a:rPr lang="zh-CN" altLang="en-US" dirty="0"/>
              <a:t>从根节点开始，逐个判断当前节点的值与插入值的大小关系。如果插入值小于当前节点值，则递归至左儿子；大于则递归至右儿子；</a:t>
            </a:r>
            <a:endParaRPr lang="en-US" altLang="zh-CN" dirty="0"/>
          </a:p>
          <a:p>
            <a:r>
              <a:rPr lang="zh-CN" altLang="en-US" dirty="0"/>
              <a:t>然后通过旋转来调整，使得</a:t>
            </a:r>
            <a:r>
              <a:rPr lang="en-US" altLang="zh-CN" dirty="0" err="1"/>
              <a:t>treap</a:t>
            </a:r>
            <a:r>
              <a:rPr lang="zh-CN" altLang="en-US" dirty="0"/>
              <a:t>满足堆性质</a:t>
            </a:r>
            <a:endParaRPr lang="zh-CN" alt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t>考虑每个元素对集合大小的贡献</a:t>
            </a:r>
            <a:endParaRPr lang="zh-CN" altLang="en-US"/>
          </a:p>
          <a:p>
            <a:r>
              <a:rPr lang="zh-CN" altLang="en-US"/>
              <a:t>那么插入操作就是区间覆盖为</a:t>
            </a:r>
            <a:r>
              <a:rPr lang="en-US" altLang="zh-CN"/>
              <a:t> 1</a:t>
            </a:r>
            <a:r>
              <a:rPr lang="zh-CN" altLang="en-US"/>
              <a:t>，删除操作就是区间覆盖为</a:t>
            </a:r>
            <a:r>
              <a:rPr lang="en-US" altLang="zh-CN"/>
              <a:t> 0</a:t>
            </a:r>
            <a:endParaRPr lang="en-US" altLang="zh-CN"/>
          </a:p>
          <a:p>
            <a:r>
              <a:rPr lang="zh-CN" altLang="en-US"/>
              <a:t>对每个元素维护这个</a:t>
            </a:r>
            <a:r>
              <a:rPr lang="en-US" altLang="zh-CN"/>
              <a:t> 01 </a:t>
            </a:r>
            <a:r>
              <a:rPr lang="zh-CN" altLang="en-US"/>
              <a:t>序列的连续段，那么每次插入操作增加一个连续段，每个连续段最多被删除一次，总操作次数</a:t>
            </a:r>
            <a:r>
              <a:rPr lang="en-US" altLang="zh-CN"/>
              <a:t> O(q)</a:t>
            </a:r>
            <a:endParaRPr lang="en-US" altLang="zh-CN"/>
          </a:p>
          <a:p>
            <a:r>
              <a:rPr lang="zh-CN" altLang="en-US"/>
              <a:t>对应集合大小变化都是区间</a:t>
            </a:r>
            <a:r>
              <a:rPr lang="en-US" altLang="zh-CN"/>
              <a:t> </a:t>
            </a:r>
            <a:r>
              <a:rPr lang="en-US" altLang="en-US"/>
              <a:t>±</a:t>
            </a:r>
            <a:r>
              <a:rPr lang="en-US" altLang="zh-CN"/>
              <a:t>1</a:t>
            </a:r>
            <a:r>
              <a:rPr lang="zh-CN" altLang="en-US"/>
              <a:t>，用线段树维护</a:t>
            </a:r>
            <a:endParaRPr lang="zh-CN" altLang="en-US"/>
          </a:p>
          <a:p>
            <a:r>
              <a:rPr lang="zh-CN" altLang="en-US"/>
              <a:t>时间复杂度</a:t>
            </a:r>
            <a:r>
              <a:rPr lang="en-US" altLang="zh-CN"/>
              <a:t> O(q log n)</a:t>
            </a:r>
            <a:r>
              <a:rPr lang="zh-CN" altLang="en-US"/>
              <a:t>。</a:t>
            </a:r>
            <a:endParaRPr lang="zh-CN"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Petrozavodsk Camp2018 MIPT Contest B. Bag of Bags</a:t>
            </a:r>
            <a:endParaRPr lang="zh-CN" altLang="en-US" dirty="0"/>
          </a:p>
        </p:txBody>
      </p:sp>
      <p:pic>
        <p:nvPicPr>
          <p:cNvPr id="5" name="内容占位符 4"/>
          <p:cNvPicPr>
            <a:picLocks noGrp="1" noChangeAspect="1"/>
          </p:cNvPicPr>
          <p:nvPr>
            <p:ph idx="1"/>
          </p:nvPr>
        </p:nvPicPr>
        <p:blipFill>
          <a:blip r:embed="rId1"/>
          <a:stretch>
            <a:fillRect/>
          </a:stretch>
        </p:blipFill>
        <p:spPr>
          <a:xfrm>
            <a:off x="1014369" y="1954511"/>
            <a:ext cx="8048625" cy="771525"/>
          </a:xfr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考虑这个</a:t>
            </a:r>
            <a:r>
              <a:rPr lang="en-US" altLang="zh-CN" dirty="0"/>
              <a:t>ai&lt;</a:t>
            </a:r>
            <a:r>
              <a:rPr lang="en-US" altLang="zh-CN" dirty="0" err="1"/>
              <a:t>bj</a:t>
            </a:r>
            <a:r>
              <a:rPr lang="zh-CN" altLang="en-US" dirty="0"/>
              <a:t>且</a:t>
            </a:r>
            <a:r>
              <a:rPr lang="en-US" altLang="zh-CN" dirty="0" err="1"/>
              <a:t>aj</a:t>
            </a:r>
            <a:r>
              <a:rPr lang="en-US" altLang="zh-CN" dirty="0"/>
              <a:t>&lt;bi</a:t>
            </a:r>
            <a:r>
              <a:rPr lang="zh-CN" altLang="en-US" dirty="0"/>
              <a:t>实际上就是线段有交的所有情况</a:t>
            </a:r>
            <a:endParaRPr lang="zh-CN" altLang="en-US" dirty="0"/>
          </a:p>
        </p:txBody>
      </p:sp>
      <p:pic>
        <p:nvPicPr>
          <p:cNvPr id="7" name="图片 6"/>
          <p:cNvPicPr>
            <a:picLocks noChangeAspect="1"/>
          </p:cNvPicPr>
          <p:nvPr/>
        </p:nvPicPr>
        <p:blipFill>
          <a:blip r:embed="rId1"/>
          <a:stretch>
            <a:fillRect/>
          </a:stretch>
        </p:blipFill>
        <p:spPr>
          <a:xfrm>
            <a:off x="838200" y="2384177"/>
            <a:ext cx="5019675" cy="2257425"/>
          </a:xfrm>
          <a:prstGeom prst="rect">
            <a:avLst/>
          </a:prstGeom>
        </p:spPr>
      </p:pic>
      <p:pic>
        <p:nvPicPr>
          <p:cNvPr id="9" name="图片 8"/>
          <p:cNvPicPr>
            <a:picLocks noChangeAspect="1"/>
          </p:cNvPicPr>
          <p:nvPr/>
        </p:nvPicPr>
        <p:blipFill>
          <a:blip r:embed="rId2"/>
          <a:stretch>
            <a:fillRect/>
          </a:stretch>
        </p:blipFill>
        <p:spPr>
          <a:xfrm>
            <a:off x="5991224" y="4638675"/>
            <a:ext cx="4448175" cy="2219325"/>
          </a:xfrm>
          <a:prstGeom prst="rect">
            <a:avLst/>
          </a:prstGeom>
        </p:spPr>
      </p:pic>
      <p:pic>
        <p:nvPicPr>
          <p:cNvPr id="11" name="图片 10"/>
          <p:cNvPicPr>
            <a:picLocks noChangeAspect="1"/>
          </p:cNvPicPr>
          <p:nvPr/>
        </p:nvPicPr>
        <p:blipFill>
          <a:blip r:embed="rId3"/>
          <a:stretch>
            <a:fillRect/>
          </a:stretch>
        </p:blipFill>
        <p:spPr>
          <a:xfrm>
            <a:off x="971549" y="4401468"/>
            <a:ext cx="4752975" cy="2543175"/>
          </a:xfrm>
          <a:prstGeom prst="rect">
            <a:avLst/>
          </a:prstGeom>
        </p:spPr>
      </p:pic>
      <p:pic>
        <p:nvPicPr>
          <p:cNvPr id="13" name="图片 12"/>
          <p:cNvPicPr>
            <a:picLocks noChangeAspect="1"/>
          </p:cNvPicPr>
          <p:nvPr/>
        </p:nvPicPr>
        <p:blipFill>
          <a:blip r:embed="rId4"/>
          <a:stretch>
            <a:fillRect/>
          </a:stretch>
        </p:blipFill>
        <p:spPr>
          <a:xfrm>
            <a:off x="5743574" y="2262187"/>
            <a:ext cx="4695825" cy="2333625"/>
          </a:xfrm>
          <a:prstGeom prst="rect">
            <a:avLst/>
          </a:prstGeom>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题目要求即相交的一些线段两两有交</a:t>
            </a:r>
            <a:endParaRPr lang="en-US" altLang="zh-CN" dirty="0"/>
          </a:p>
          <a:p>
            <a:r>
              <a:rPr lang="zh-CN" altLang="en-US" dirty="0"/>
              <a:t>对每个极大相交集合维护其交的区间</a:t>
            </a:r>
            <a:endParaRPr lang="en-US" altLang="zh-CN" dirty="0"/>
          </a:p>
          <a:p>
            <a:r>
              <a:rPr lang="zh-CN" altLang="en-US" dirty="0"/>
              <a:t>每次插入线段，若与多个极大相交集合相交，则不满足条件，需要删除，否则判断其是否与对应的极大相交集合当前的交的区间相交，是的话则符合条件，新线段的加入可能会缩掉对应的极大相交集合当前的交的区间</a:t>
            </a:r>
            <a:endParaRPr lang="en-US" altLang="zh-CN" dirty="0"/>
          </a:p>
          <a:p>
            <a:endParaRPr lang="en-US" altLang="zh-CN" dirty="0"/>
          </a:p>
          <a:p>
            <a:r>
              <a:rPr lang="zh-CN" altLang="en-US" dirty="0"/>
              <a:t>需要查询前驱后继，使用</a:t>
            </a:r>
            <a:r>
              <a:rPr lang="en-US" altLang="zh-CN" dirty="0"/>
              <a:t>set</a:t>
            </a:r>
            <a:r>
              <a:rPr lang="zh-CN" altLang="en-US" dirty="0"/>
              <a:t>或者平衡树来维护，总时间复杂度 </a:t>
            </a:r>
            <a:r>
              <a:rPr lang="en-US" altLang="zh-CN" dirty="0"/>
              <a:t>O(</a:t>
            </a:r>
            <a:r>
              <a:rPr lang="en-US" altLang="zh-CN" dirty="0" err="1"/>
              <a:t>nlogn</a:t>
            </a:r>
            <a:r>
              <a:rPr lang="en-US" altLang="zh-CN" dirty="0"/>
              <a:t>)</a:t>
            </a:r>
            <a:r>
              <a:rPr lang="zh-CN" altLang="en-US" dirty="0"/>
              <a:t>，使用</a:t>
            </a:r>
            <a:r>
              <a:rPr lang="en-US" altLang="zh-CN" dirty="0" err="1"/>
              <a:t>vEB</a:t>
            </a:r>
            <a:r>
              <a:rPr lang="zh-CN" altLang="en-US" dirty="0"/>
              <a:t>树可以优化到</a:t>
            </a:r>
            <a:r>
              <a:rPr lang="en-US" altLang="zh-CN" dirty="0"/>
              <a:t>O(</a:t>
            </a:r>
            <a:r>
              <a:rPr lang="en-US" altLang="zh-CN" dirty="0" err="1"/>
              <a:t>nloglogn</a:t>
            </a:r>
            <a:r>
              <a:rPr lang="en-US" altLang="zh-CN" dirty="0"/>
              <a:t>)</a:t>
            </a:r>
            <a:endParaRPr lang="zh-CN" altLang="en-US" dirty="0"/>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Luogu5069 [Ynoi2015]</a:t>
            </a:r>
            <a:r>
              <a:rPr lang="zh-CN" altLang="en-US" dirty="0"/>
              <a:t>纵使日薄西山</a:t>
            </a:r>
            <a:endParaRPr lang="zh-CN" altLang="en-US" dirty="0"/>
          </a:p>
        </p:txBody>
      </p:sp>
      <p:sp>
        <p:nvSpPr>
          <p:cNvPr id="3" name="内容占位符 2"/>
          <p:cNvSpPr>
            <a:spLocks noGrp="1"/>
          </p:cNvSpPr>
          <p:nvPr>
            <p:ph idx="1"/>
          </p:nvPr>
        </p:nvSpPr>
        <p:spPr/>
        <p:txBody>
          <a:bodyPr>
            <a:normAutofit/>
          </a:bodyPr>
          <a:lstStyle/>
          <a:p>
            <a:r>
              <a:rPr lang="zh-CN" altLang="en-US" dirty="0"/>
              <a:t>珂朵莉想让你维护一个长度为 </a:t>
            </a:r>
            <a:r>
              <a:rPr lang="en-US" altLang="zh-CN" dirty="0"/>
              <a:t>n</a:t>
            </a:r>
            <a:r>
              <a:rPr lang="zh-CN" altLang="en-US" dirty="0"/>
              <a:t> 的正整数序列 </a:t>
            </a:r>
            <a:r>
              <a:rPr lang="en-US" altLang="zh-CN" dirty="0"/>
              <a:t>a[1],…a[n]</a:t>
            </a:r>
            <a:r>
              <a:rPr lang="zh-CN" altLang="en-US" dirty="0"/>
              <a:t>​，支持修改序列中某个位置的值。</a:t>
            </a:r>
            <a:endParaRPr lang="zh-CN" altLang="en-US" dirty="0"/>
          </a:p>
          <a:p>
            <a:r>
              <a:rPr lang="zh-CN" altLang="en-US" dirty="0"/>
              <a:t>每次修改后问对序列重复进行以下操作，需要进行几次操作才能使序列变为全 </a:t>
            </a:r>
            <a:r>
              <a:rPr lang="en-US" altLang="zh-CN" dirty="0"/>
              <a:t>0</a:t>
            </a:r>
            <a:r>
              <a:rPr lang="zh-CN" altLang="en-US" dirty="0"/>
              <a:t>（询问后序列和询问前相同，不会变为全 </a:t>
            </a:r>
            <a:r>
              <a:rPr lang="en-US" altLang="zh-CN" dirty="0"/>
              <a:t>0</a:t>
            </a:r>
            <a:r>
              <a:rPr lang="zh-CN" altLang="en-US" dirty="0"/>
              <a:t>）：</a:t>
            </a:r>
            <a:endParaRPr lang="zh-CN" altLang="en-US" dirty="0"/>
          </a:p>
          <a:p>
            <a:r>
              <a:rPr lang="zh-CN" altLang="en-US" dirty="0"/>
              <a:t>选出序列中最大值的出现位置，若有多个最大值则选位置标号最小的一个，设位置为 </a:t>
            </a:r>
            <a:r>
              <a:rPr lang="en-US" altLang="zh-CN" dirty="0"/>
              <a:t>x</a:t>
            </a:r>
            <a:r>
              <a:rPr lang="zh-CN" altLang="en-US" dirty="0"/>
              <a:t>，则将 </a:t>
            </a:r>
            <a:r>
              <a:rPr lang="en-US" altLang="zh-CN" dirty="0"/>
              <a:t>a[x],a[x-1],a[x+1]​</a:t>
            </a:r>
            <a:r>
              <a:rPr lang="zh-CN" altLang="en-US" dirty="0"/>
              <a:t> 的值减 </a:t>
            </a:r>
            <a:r>
              <a:rPr lang="en-US" altLang="zh-CN" dirty="0"/>
              <a:t>1</a:t>
            </a:r>
            <a:r>
              <a:rPr lang="zh-CN" altLang="en-US" dirty="0"/>
              <a:t>，如果序列中存在小于</a:t>
            </a:r>
            <a:r>
              <a:rPr lang="en-US" altLang="zh-CN" dirty="0"/>
              <a:t>0</a:t>
            </a:r>
            <a:r>
              <a:rPr lang="zh-CN" altLang="en-US" dirty="0"/>
              <a:t>的数，则把对应的数改为 </a:t>
            </a:r>
            <a:r>
              <a:rPr lang="en-US" altLang="zh-CN" dirty="0"/>
              <a:t>0</a:t>
            </a:r>
            <a:r>
              <a:rPr lang="zh-CN" altLang="en-US" dirty="0"/>
              <a:t>。</a:t>
            </a:r>
            <a:endParaRPr lang="zh-CN" altLang="en-US" dirty="0"/>
          </a:p>
          <a:p>
            <a:endParaRPr lang="zh-CN" altLang="en-US" dirty="0"/>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可以发现如果一个位置被操作了，那这个值和旁边两个值会一起减，而且一个位置被操作意味着这个值不会比旁边两个值小</a:t>
            </a:r>
            <a:endParaRPr lang="en-US" altLang="zh-CN" dirty="0"/>
          </a:p>
          <a:p>
            <a:r>
              <a:rPr lang="zh-CN" altLang="en-US" dirty="0"/>
              <a:t>所以这里旁边两个值就不会有贡献了，因为会被中间那个一直操作给提前减到</a:t>
            </a:r>
            <a:r>
              <a:rPr lang="en-US" altLang="zh-CN" dirty="0"/>
              <a:t>0</a:t>
            </a:r>
            <a:endParaRPr lang="zh-CN" altLang="en-US" dirty="0"/>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将原序列进行极长单调划分</a:t>
            </a:r>
            <a:endParaRPr lang="en-US" altLang="zh-CN" dirty="0"/>
          </a:p>
          <a:p>
            <a:r>
              <a:rPr lang="zh-CN" altLang="en-US" dirty="0"/>
              <a:t>发现对于每个极长单调区间，答案一定是所有奇数位置或者所有偶数位置的和</a:t>
            </a:r>
            <a:endParaRPr lang="zh-CN" altLang="en-US" dirty="0"/>
          </a:p>
        </p:txBody>
      </p:sp>
      <p:pic>
        <p:nvPicPr>
          <p:cNvPr id="4" name="图片 3"/>
          <p:cNvPicPr>
            <a:picLocks noChangeAspect="1"/>
          </p:cNvPicPr>
          <p:nvPr/>
        </p:nvPicPr>
        <p:blipFill>
          <a:blip r:embed="rId1"/>
          <a:stretch>
            <a:fillRect/>
          </a:stretch>
        </p:blipFill>
        <p:spPr>
          <a:xfrm>
            <a:off x="2999656" y="3429001"/>
            <a:ext cx="2964358" cy="3313897"/>
          </a:xfrm>
          <a:prstGeom prst="rect">
            <a:avLst/>
          </a:prstGeom>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可以发现每次单点修改只会影响到这个点以及左右两个点是否成为局部极大值</a:t>
            </a:r>
            <a:endParaRPr lang="en-US" altLang="zh-CN" dirty="0"/>
          </a:p>
          <a:p>
            <a:r>
              <a:rPr lang="zh-CN" altLang="en-US" dirty="0"/>
              <a:t>还有可能影响到旁边两个极长单调区间的状态</a:t>
            </a:r>
            <a:endParaRPr lang="en-US" altLang="zh-CN" dirty="0"/>
          </a:p>
          <a:p>
            <a:r>
              <a:rPr lang="zh-CN" altLang="en-US" dirty="0"/>
              <a:t>这里影响是</a:t>
            </a:r>
            <a:r>
              <a:rPr lang="en-US" altLang="zh-CN" dirty="0"/>
              <a:t>O(1)</a:t>
            </a:r>
            <a:r>
              <a:rPr lang="zh-CN" altLang="en-US" dirty="0"/>
              <a:t>的，所以可以高效维护</a:t>
            </a:r>
            <a:endParaRPr lang="en-US" altLang="zh-CN" dirty="0"/>
          </a:p>
          <a:p>
            <a:r>
              <a:rPr lang="zh-CN" altLang="en-US" dirty="0"/>
              <a:t>细节比较多</a:t>
            </a:r>
            <a:endParaRPr lang="en-US" altLang="zh-CN" dirty="0"/>
          </a:p>
          <a:p>
            <a:endParaRPr lang="en-US" altLang="zh-CN" dirty="0"/>
          </a:p>
          <a:p>
            <a:r>
              <a:rPr lang="en-US" altLang="zh-CN" dirty="0"/>
              <a:t>O( </a:t>
            </a:r>
            <a:r>
              <a:rPr lang="en-US" altLang="zh-CN" dirty="0" err="1"/>
              <a:t>mlogn</a:t>
            </a:r>
            <a:r>
              <a:rPr lang="en-US" altLang="zh-CN" dirty="0"/>
              <a:t> )</a:t>
            </a:r>
            <a:endParaRPr lang="zh-CN" altLang="en-US" dirty="0"/>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“李超线段树”</a:t>
            </a:r>
            <a:endParaRPr lang="zh-CN" altLang="en-US" dirty="0"/>
          </a:p>
        </p:txBody>
      </p:sp>
      <p:sp>
        <p:nvSpPr>
          <p:cNvPr id="3" name="内容占位符 2"/>
          <p:cNvSpPr>
            <a:spLocks noGrp="1"/>
          </p:cNvSpPr>
          <p:nvPr>
            <p:ph idx="1"/>
          </p:nvPr>
        </p:nvSpPr>
        <p:spPr/>
        <p:txBody>
          <a:bodyPr>
            <a:normAutofit/>
          </a:bodyPr>
          <a:lstStyle/>
          <a:p>
            <a:r>
              <a:rPr lang="en-US" altLang="zh-CN" dirty="0"/>
              <a:t>Luogu4069 [SDOI2016]</a:t>
            </a:r>
            <a:r>
              <a:rPr lang="zh-CN" altLang="en-US" dirty="0"/>
              <a:t>游戏</a:t>
            </a:r>
            <a:endParaRPr lang="en-US" altLang="zh-CN" dirty="0"/>
          </a:p>
          <a:p>
            <a:r>
              <a:rPr lang="en-US" altLang="zh-CN" dirty="0"/>
              <a:t>Luogu4097 [HEOI2013]Segment</a:t>
            </a:r>
            <a:endParaRPr lang="en-US" altLang="zh-CN" dirty="0"/>
          </a:p>
          <a:p>
            <a:r>
              <a:rPr lang="zh-CN" altLang="en-US" dirty="0"/>
              <a:t>区间对一个等差数列取</a:t>
            </a:r>
            <a:r>
              <a:rPr lang="en-US" altLang="zh-CN" dirty="0"/>
              <a:t>max</a:t>
            </a:r>
            <a:r>
              <a:rPr lang="zh-CN" altLang="en-US" dirty="0"/>
              <a:t>，查询单点的值，具体题意可以找那个题看看。</a:t>
            </a:r>
            <a:endParaRPr lang="zh-CN" alt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写个线段树</a:t>
            </a:r>
            <a:endParaRPr lang="en-US" altLang="zh-CN" dirty="0"/>
          </a:p>
          <a:p>
            <a:r>
              <a:rPr lang="zh-CN" altLang="en-US" dirty="0"/>
              <a:t>每个节点维护一个永久化的标记，标记存的是一个等差数列，表示这个节点对这个等差数列取了</a:t>
            </a:r>
            <a:r>
              <a:rPr lang="en-US" altLang="zh-CN" dirty="0"/>
              <a:t>max</a:t>
            </a:r>
            <a:endParaRPr lang="en-US" altLang="zh-CN" dirty="0"/>
          </a:p>
          <a:p>
            <a:endParaRPr lang="zh-CN" altLang="en-US" dirty="0"/>
          </a:p>
        </p:txBody>
      </p:sp>
      <p:pic>
        <p:nvPicPr>
          <p:cNvPr id="4" name="图片 3"/>
          <p:cNvPicPr>
            <a:picLocks noChangeAspect="1"/>
          </p:cNvPicPr>
          <p:nvPr/>
        </p:nvPicPr>
        <p:blipFill>
          <a:blip r:embed="rId1" cstate="print"/>
          <a:stretch>
            <a:fillRect/>
          </a:stretch>
        </p:blipFill>
        <p:spPr>
          <a:xfrm>
            <a:off x="2279576" y="3501009"/>
            <a:ext cx="1785938" cy="2486025"/>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Code</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Picture 3"/>
          <p:cNvPicPr>
            <a:picLocks noChangeAspect="1" noChangeArrowheads="1"/>
          </p:cNvPicPr>
          <p:nvPr/>
        </p:nvPicPr>
        <p:blipFill>
          <a:blip r:embed="rId1" cstate="print"/>
          <a:srcRect/>
          <a:stretch>
            <a:fillRect/>
          </a:stretch>
        </p:blipFill>
        <p:spPr bwMode="auto">
          <a:xfrm>
            <a:off x="838200" y="1825625"/>
            <a:ext cx="7645232" cy="4824537"/>
          </a:xfrm>
          <a:prstGeom prst="rect">
            <a:avLst/>
          </a:prstGeom>
          <a:noFill/>
          <a:ln w="9525">
            <a:noFill/>
            <a:miter lim="800000"/>
            <a:headEnd/>
            <a:tailEnd/>
          </a:ln>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如果这个节点被打上了一个新标记</a:t>
            </a:r>
            <a:endParaRPr lang="en-US" altLang="zh-CN" dirty="0"/>
          </a:p>
          <a:p>
            <a:endParaRPr lang="zh-CN" altLang="en-US" dirty="0"/>
          </a:p>
        </p:txBody>
      </p:sp>
      <p:pic>
        <p:nvPicPr>
          <p:cNvPr id="4" name="图片 3"/>
          <p:cNvPicPr>
            <a:picLocks noChangeAspect="1"/>
          </p:cNvPicPr>
          <p:nvPr/>
        </p:nvPicPr>
        <p:blipFill>
          <a:blip r:embed="rId1" cstate="print"/>
          <a:stretch>
            <a:fillRect/>
          </a:stretch>
        </p:blipFill>
        <p:spPr>
          <a:xfrm>
            <a:off x="2348620" y="2540216"/>
            <a:ext cx="1785938" cy="2486025"/>
          </a:xfrm>
          <a:prstGeom prst="rect">
            <a:avLst/>
          </a:prstGeom>
        </p:spPr>
      </p:pic>
      <p:pic>
        <p:nvPicPr>
          <p:cNvPr id="5" name="图片 4"/>
          <p:cNvPicPr>
            <a:picLocks noChangeAspect="1"/>
          </p:cNvPicPr>
          <p:nvPr/>
        </p:nvPicPr>
        <p:blipFill>
          <a:blip r:embed="rId2" cstate="print"/>
          <a:stretch>
            <a:fillRect/>
          </a:stretch>
        </p:blipFill>
        <p:spPr>
          <a:xfrm>
            <a:off x="4856753" y="2644989"/>
            <a:ext cx="1835944" cy="2381250"/>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我们可以选择把一边的标记下放</a:t>
            </a:r>
            <a:endParaRPr lang="zh-CN" altLang="en-US" dirty="0"/>
          </a:p>
        </p:txBody>
      </p:sp>
      <p:pic>
        <p:nvPicPr>
          <p:cNvPr id="4" name="图片 3"/>
          <p:cNvPicPr>
            <a:picLocks noChangeAspect="1"/>
          </p:cNvPicPr>
          <p:nvPr/>
        </p:nvPicPr>
        <p:blipFill>
          <a:blip r:embed="rId1" cstate="print"/>
          <a:stretch>
            <a:fillRect/>
          </a:stretch>
        </p:blipFill>
        <p:spPr>
          <a:xfrm>
            <a:off x="2360687" y="2430805"/>
            <a:ext cx="1835944" cy="2381250"/>
          </a:xfrm>
          <a:prstGeom prst="rect">
            <a:avLst/>
          </a:prstGeom>
        </p:spPr>
      </p:pic>
      <p:pic>
        <p:nvPicPr>
          <p:cNvPr id="5" name="图片 4"/>
          <p:cNvPicPr>
            <a:picLocks noChangeAspect="1"/>
          </p:cNvPicPr>
          <p:nvPr/>
        </p:nvPicPr>
        <p:blipFill>
          <a:blip r:embed="rId2" cstate="print"/>
          <a:stretch>
            <a:fillRect/>
          </a:stretch>
        </p:blipFill>
        <p:spPr>
          <a:xfrm>
            <a:off x="4404668" y="2452300"/>
            <a:ext cx="1600200" cy="3333750"/>
          </a:xfrm>
          <a:prstGeom prst="rect">
            <a:avLst/>
          </a:prstGeom>
        </p:spPr>
      </p:pic>
      <p:pic>
        <p:nvPicPr>
          <p:cNvPr id="6" name="图片 5"/>
          <p:cNvPicPr>
            <a:picLocks noChangeAspect="1"/>
          </p:cNvPicPr>
          <p:nvPr/>
        </p:nvPicPr>
        <p:blipFill>
          <a:blip r:embed="rId3" cstate="print"/>
          <a:stretch>
            <a:fillRect/>
          </a:stretch>
        </p:blipFill>
        <p:spPr>
          <a:xfrm>
            <a:off x="6212906" y="2419605"/>
            <a:ext cx="1550194" cy="3486150"/>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那我们肯定考虑</a:t>
            </a:r>
            <a:r>
              <a:rPr lang="en-US" altLang="zh-CN" dirty="0"/>
              <a:t>pushdown</a:t>
            </a:r>
            <a:r>
              <a:rPr lang="zh-CN" altLang="en-US" dirty="0"/>
              <a:t>小的那一段，直接</a:t>
            </a:r>
            <a:r>
              <a:rPr lang="en-US" altLang="zh-CN" dirty="0"/>
              <a:t>pushdown</a:t>
            </a:r>
            <a:r>
              <a:rPr lang="zh-CN" altLang="en-US" dirty="0"/>
              <a:t>到对应的儿子上即可</a:t>
            </a:r>
            <a:endParaRPr lang="en-US" altLang="zh-CN" dirty="0"/>
          </a:p>
          <a:p>
            <a:r>
              <a:rPr lang="zh-CN" altLang="en-US" dirty="0"/>
              <a:t>可以发现每次</a:t>
            </a:r>
            <a:r>
              <a:rPr lang="en-US" altLang="zh-CN" dirty="0"/>
              <a:t>pushdown</a:t>
            </a:r>
            <a:r>
              <a:rPr lang="zh-CN" altLang="en-US" dirty="0"/>
              <a:t>的时候只会下放到子树内的一个儿子里</a:t>
            </a:r>
            <a:endParaRPr lang="en-US" altLang="zh-CN" dirty="0"/>
          </a:p>
          <a:p>
            <a:r>
              <a:rPr lang="zh-CN" altLang="en-US" dirty="0"/>
              <a:t>每次</a:t>
            </a:r>
            <a:r>
              <a:rPr lang="en-US" altLang="zh-CN" dirty="0"/>
              <a:t>pushdown</a:t>
            </a:r>
            <a:r>
              <a:rPr lang="zh-CN" altLang="en-US" dirty="0"/>
              <a:t>的复杂度是</a:t>
            </a:r>
            <a:r>
              <a:rPr lang="en-US" altLang="zh-CN" dirty="0"/>
              <a:t>O( 1 )</a:t>
            </a:r>
            <a:r>
              <a:rPr lang="zh-CN" altLang="en-US" dirty="0"/>
              <a:t>，每个标记会</a:t>
            </a:r>
            <a:r>
              <a:rPr lang="en-US" altLang="zh-CN" dirty="0"/>
              <a:t>pushdown O( </a:t>
            </a:r>
            <a:r>
              <a:rPr lang="en-US" altLang="zh-CN" dirty="0" err="1"/>
              <a:t>logn</a:t>
            </a:r>
            <a:r>
              <a:rPr lang="en-US" altLang="zh-CN" dirty="0"/>
              <a:t> )</a:t>
            </a:r>
            <a:r>
              <a:rPr lang="zh-CN" altLang="en-US" dirty="0"/>
              <a:t>次</a:t>
            </a:r>
            <a:endParaRPr lang="en-US" altLang="zh-CN" dirty="0"/>
          </a:p>
          <a:p>
            <a:r>
              <a:rPr lang="zh-CN" altLang="en-US" dirty="0"/>
              <a:t>所以复杂度为</a:t>
            </a:r>
            <a:r>
              <a:rPr lang="en-US" altLang="zh-CN" dirty="0"/>
              <a:t>O( mlog^2n )</a:t>
            </a:r>
            <a:endParaRPr lang="en-US" altLang="zh-CN" dirty="0"/>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查询就是，我们和线段树一样找出和这个位置有关的</a:t>
            </a:r>
            <a:r>
              <a:rPr lang="en-US" altLang="zh-CN" dirty="0"/>
              <a:t>O( </a:t>
            </a:r>
            <a:r>
              <a:rPr lang="en-US" altLang="zh-CN" dirty="0" err="1"/>
              <a:t>logn</a:t>
            </a:r>
            <a:r>
              <a:rPr lang="en-US" altLang="zh-CN" dirty="0"/>
              <a:t> )</a:t>
            </a:r>
            <a:r>
              <a:rPr lang="zh-CN" altLang="en-US" dirty="0"/>
              <a:t>个线段树节点，然后计算这个位置在这些节点上的高度，取个</a:t>
            </a:r>
            <a:r>
              <a:rPr lang="en-US" altLang="zh-CN" dirty="0"/>
              <a:t>max</a:t>
            </a:r>
            <a:r>
              <a:rPr lang="zh-CN" altLang="en-US" dirty="0"/>
              <a:t>。</a:t>
            </a:r>
            <a:endParaRPr lang="en-US" altLang="zh-CN" dirty="0"/>
          </a:p>
          <a:p>
            <a:r>
              <a:rPr lang="zh-CN" altLang="en-US" dirty="0"/>
              <a:t>查询复杂度</a:t>
            </a:r>
            <a:r>
              <a:rPr lang="en-US" altLang="zh-CN" dirty="0"/>
              <a:t>O( </a:t>
            </a:r>
            <a:r>
              <a:rPr lang="en-US" altLang="zh-CN" dirty="0" err="1"/>
              <a:t>logn</a:t>
            </a:r>
            <a:r>
              <a:rPr lang="en-US" altLang="zh-CN" dirty="0"/>
              <a:t> )</a:t>
            </a:r>
            <a:endParaRPr lang="en-US" altLang="zh-CN" dirty="0"/>
          </a:p>
          <a:p>
            <a:endParaRPr lang="en-US" altLang="zh-CN" dirty="0"/>
          </a:p>
          <a:p>
            <a:endParaRPr lang="en-US" altLang="zh-CN" dirty="0"/>
          </a:p>
          <a:p>
            <a:r>
              <a:rPr lang="zh-CN" altLang="en-US" dirty="0"/>
              <a:t>应该可以通过多叉树平衡做到</a:t>
            </a:r>
            <a:r>
              <a:rPr lang="en-US" altLang="zh-CN" dirty="0"/>
              <a:t>O( mlog^2n/</a:t>
            </a:r>
            <a:r>
              <a:rPr lang="en-US" altLang="zh-CN" dirty="0" err="1"/>
              <a:t>loglogn</a:t>
            </a:r>
            <a:r>
              <a:rPr lang="en-US" altLang="zh-CN" dirty="0"/>
              <a:t> )</a:t>
            </a:r>
            <a:endParaRPr lang="en-US" altLang="zh-CN" dirty="0"/>
          </a:p>
          <a:p>
            <a:endParaRPr lang="zh-CN" altLang="en-US" dirty="0"/>
          </a:p>
        </p:txBody>
      </p:sp>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Luogu5608 [Ynoi2013]</a:t>
            </a:r>
            <a:r>
              <a:rPr lang="zh-CN" altLang="en-US" dirty="0"/>
              <a:t>文化课</a:t>
            </a:r>
            <a:endParaRPr lang="zh-CN" altLang="en-US" dirty="0"/>
          </a:p>
        </p:txBody>
      </p:sp>
      <p:sp>
        <p:nvSpPr>
          <p:cNvPr id="5" name="内容占位符 4"/>
          <p:cNvSpPr>
            <a:spLocks noGrp="1"/>
          </p:cNvSpPr>
          <p:nvPr>
            <p:ph idx="1"/>
          </p:nvPr>
        </p:nvSpPr>
        <p:spPr/>
        <p:txBody>
          <a:bodyPr/>
          <a:lstStyle/>
          <a:p>
            <a:r>
              <a:rPr lang="en-US" altLang="zh-CN" dirty="0" err="1"/>
              <a:t>n,m</a:t>
            </a:r>
            <a:r>
              <a:rPr lang="en-US" altLang="zh-CN" dirty="0"/>
              <a:t>&lt;=1e5,1.5s</a:t>
            </a:r>
            <a:endParaRPr lang="zh-CN" altLang="en-US" dirty="0"/>
          </a:p>
        </p:txBody>
      </p:sp>
      <p:pic>
        <p:nvPicPr>
          <p:cNvPr id="6" name="图片 5"/>
          <p:cNvPicPr>
            <a:picLocks noChangeAspect="1"/>
          </p:cNvPicPr>
          <p:nvPr/>
        </p:nvPicPr>
        <p:blipFill>
          <a:blip r:embed="rId1"/>
          <a:stretch>
            <a:fillRect/>
          </a:stretch>
        </p:blipFill>
        <p:spPr>
          <a:xfrm>
            <a:off x="838200" y="2294007"/>
            <a:ext cx="6203032" cy="4563993"/>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对原序列建一棵线段树，考虑怎么在线段树上面修改和查询</a:t>
            </a:r>
            <a:endParaRPr lang="en-US" altLang="zh-CN" dirty="0"/>
          </a:p>
          <a:p>
            <a:r>
              <a:rPr lang="zh-CN" altLang="en-US" dirty="0"/>
              <a:t>定义 极长 </a:t>
            </a:r>
            <a:r>
              <a:rPr lang="en-US" altLang="zh-CN" dirty="0"/>
              <a:t>“X” </a:t>
            </a:r>
            <a:r>
              <a:rPr lang="zh-CN" altLang="en-US" dirty="0"/>
              <a:t>段为一个极长的子区间，使得区间中符号均为乘法</a:t>
            </a:r>
            <a:endParaRPr lang="en-US" altLang="zh-CN" dirty="0"/>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区间值修改</a:t>
            </a:r>
            <a:endParaRPr lang="zh-CN" altLang="en-US" dirty="0"/>
          </a:p>
        </p:txBody>
      </p:sp>
      <p:sp>
        <p:nvSpPr>
          <p:cNvPr id="3" name="内容占位符 2"/>
          <p:cNvSpPr>
            <a:spLocks noGrp="1"/>
          </p:cNvSpPr>
          <p:nvPr>
            <p:ph idx="1"/>
          </p:nvPr>
        </p:nvSpPr>
        <p:spPr/>
        <p:txBody>
          <a:bodyPr>
            <a:normAutofit/>
          </a:bodyPr>
          <a:lstStyle/>
          <a:p>
            <a:r>
              <a:rPr lang="zh-CN" altLang="en-US" dirty="0"/>
              <a:t>维护出区间中每个极长的 </a:t>
            </a:r>
            <a:r>
              <a:rPr lang="en-US" altLang="zh-CN" dirty="0"/>
              <a:t>“X” </a:t>
            </a:r>
            <a:r>
              <a:rPr lang="zh-CN" altLang="en-US" dirty="0"/>
              <a:t>段的长度，可以发现这个存在一个自然根号：</a:t>
            </a:r>
            <a:endParaRPr lang="en-US" altLang="zh-CN" dirty="0"/>
          </a:p>
          <a:p>
            <a:r>
              <a:rPr lang="zh-CN" altLang="en-US" dirty="0"/>
              <a:t>假设区间长度为</a:t>
            </a:r>
            <a:r>
              <a:rPr lang="en-US" altLang="zh-CN" dirty="0"/>
              <a:t>size</a:t>
            </a:r>
            <a:r>
              <a:rPr lang="zh-CN" altLang="en-US" dirty="0"/>
              <a:t>，则最多只有</a:t>
            </a:r>
            <a:r>
              <a:rPr lang="en-US" altLang="zh-CN" dirty="0"/>
              <a:t>O( sqrt( size ) )</a:t>
            </a:r>
            <a:r>
              <a:rPr lang="zh-CN" altLang="en-US" dirty="0"/>
              <a:t>种极长 </a:t>
            </a:r>
            <a:r>
              <a:rPr lang="en-US" altLang="zh-CN" dirty="0"/>
              <a:t>“X” </a:t>
            </a:r>
            <a:r>
              <a:rPr lang="zh-CN" altLang="en-US" dirty="0"/>
              <a:t>段的长度</a:t>
            </a:r>
            <a:endParaRPr lang="en-US" altLang="zh-CN" dirty="0"/>
          </a:p>
          <a:p>
            <a:r>
              <a:rPr lang="zh-CN" altLang="en-US" dirty="0"/>
              <a:t>每次对区间进行值修改的时候，即对这个长度为</a:t>
            </a:r>
            <a:r>
              <a:rPr lang="en-US" altLang="zh-CN" dirty="0"/>
              <a:t>O( sqrt( size ) )</a:t>
            </a:r>
            <a:r>
              <a:rPr lang="zh-CN" altLang="en-US" dirty="0"/>
              <a:t>的多项式进行求值，暴力计算即可，求值复杂度为</a:t>
            </a:r>
            <a:r>
              <a:rPr lang="en-US" altLang="zh-CN" dirty="0"/>
              <a:t>O( sqrt( size ) )</a:t>
            </a:r>
            <a:r>
              <a:rPr lang="zh-CN" altLang="en-US" dirty="0"/>
              <a:t>，即可以</a:t>
            </a:r>
            <a:r>
              <a:rPr lang="en-US" altLang="zh-CN" dirty="0"/>
              <a:t>O( sqrt( size ) )</a:t>
            </a:r>
            <a:r>
              <a:rPr lang="zh-CN" altLang="en-US" dirty="0"/>
              <a:t>的时间将一个节点值进行修改，同时维护信息</a:t>
            </a:r>
            <a:endParaRPr lang="en-US" altLang="zh-CN" dirty="0"/>
          </a:p>
          <a:p>
            <a:endParaRPr lang="zh-CN" altLang="en-US" dirty="0"/>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区间符号修改</a:t>
            </a:r>
            <a:endParaRPr lang="zh-CN" altLang="en-US" dirty="0"/>
          </a:p>
        </p:txBody>
      </p:sp>
      <p:sp>
        <p:nvSpPr>
          <p:cNvPr id="3" name="内容占位符 2"/>
          <p:cNvSpPr>
            <a:spLocks noGrp="1"/>
          </p:cNvSpPr>
          <p:nvPr>
            <p:ph idx="1"/>
          </p:nvPr>
        </p:nvSpPr>
        <p:spPr/>
        <p:txBody>
          <a:bodyPr/>
          <a:lstStyle/>
          <a:p>
            <a:r>
              <a:rPr lang="zh-CN" altLang="en-US" dirty="0"/>
              <a:t>每次对区间符号进行修改的时候，区间的信息只会变成区间和或者区间乘积，所以我们每个节点要维护区间和和区间乘积</a:t>
            </a:r>
            <a:endParaRPr lang="en-US" altLang="zh-CN" dirty="0"/>
          </a:p>
          <a:p>
            <a:r>
              <a:rPr lang="zh-CN" altLang="en-US" dirty="0"/>
              <a:t>符号修改之后，这个节点的极长 </a:t>
            </a:r>
            <a:r>
              <a:rPr lang="en-US" altLang="zh-CN" dirty="0"/>
              <a:t>“X” </a:t>
            </a:r>
            <a:r>
              <a:rPr lang="zh-CN" altLang="en-US" dirty="0"/>
              <a:t>段只会有</a:t>
            </a:r>
            <a:r>
              <a:rPr lang="en-US" altLang="zh-CN" dirty="0"/>
              <a:t>O( 1 )</a:t>
            </a:r>
            <a:r>
              <a:rPr lang="zh-CN" altLang="en-US" dirty="0"/>
              <a:t>种了</a:t>
            </a:r>
            <a:endParaRPr lang="en-US" altLang="zh-CN" dirty="0"/>
          </a:p>
          <a:p>
            <a:r>
              <a:rPr lang="zh-CN" altLang="en-US" dirty="0"/>
              <a:t>符号进行修改可能影响一些节点的极长 </a:t>
            </a:r>
            <a:r>
              <a:rPr lang="en-US" altLang="zh-CN" dirty="0"/>
              <a:t>“X” </a:t>
            </a:r>
            <a:r>
              <a:rPr lang="zh-CN" altLang="en-US" dirty="0"/>
              <a:t>段，考虑如何维护这个</a:t>
            </a:r>
            <a:endParaRPr lang="zh-CN" altLang="en-US" dirty="0"/>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区间符号修改</a:t>
            </a:r>
            <a:endParaRPr lang="zh-CN" altLang="en-US" dirty="0"/>
          </a:p>
        </p:txBody>
      </p:sp>
      <p:sp>
        <p:nvSpPr>
          <p:cNvPr id="3" name="内容占位符 2"/>
          <p:cNvSpPr>
            <a:spLocks noGrp="1"/>
          </p:cNvSpPr>
          <p:nvPr>
            <p:ph idx="1"/>
          </p:nvPr>
        </p:nvSpPr>
        <p:spPr/>
        <p:txBody>
          <a:bodyPr/>
          <a:lstStyle/>
          <a:p>
            <a:r>
              <a:rPr lang="zh-CN" altLang="en-US" dirty="0"/>
              <a:t>对一个节点，我们可以归并两个儿子的极长 </a:t>
            </a:r>
            <a:r>
              <a:rPr lang="en-US" altLang="zh-CN" dirty="0"/>
              <a:t>“X” </a:t>
            </a:r>
            <a:r>
              <a:rPr lang="zh-CN" altLang="en-US" dirty="0"/>
              <a:t>段，来维护出这个节点的极长 </a:t>
            </a:r>
            <a:r>
              <a:rPr lang="en-US" altLang="zh-CN" dirty="0"/>
              <a:t>“X” </a:t>
            </a:r>
            <a:r>
              <a:rPr lang="zh-CN" altLang="en-US" dirty="0"/>
              <a:t>段</a:t>
            </a:r>
            <a:endParaRPr lang="en-US" altLang="zh-CN" dirty="0"/>
          </a:p>
          <a:p>
            <a:r>
              <a:rPr lang="zh-CN" altLang="en-US" dirty="0"/>
              <a:t>对一个大小为</a:t>
            </a:r>
            <a:r>
              <a:rPr lang="en-US" altLang="zh-CN" dirty="0"/>
              <a:t>size</a:t>
            </a:r>
            <a:r>
              <a:rPr lang="zh-CN" altLang="en-US" dirty="0"/>
              <a:t>的节点进行归并，代价是</a:t>
            </a:r>
            <a:r>
              <a:rPr lang="en-US" altLang="zh-CN" dirty="0"/>
              <a:t>O( sqrt( size ) )</a:t>
            </a:r>
            <a:r>
              <a:rPr lang="zh-CN" altLang="en-US" dirty="0"/>
              <a:t>的</a:t>
            </a:r>
            <a:endParaRPr lang="en-US" altLang="zh-CN" dirty="0"/>
          </a:p>
          <a:p>
            <a:r>
              <a:rPr lang="zh-CN" altLang="en-US" dirty="0"/>
              <a:t>注意需要特判左儿子的最右极长 </a:t>
            </a:r>
            <a:r>
              <a:rPr lang="en-US" altLang="zh-CN" dirty="0"/>
              <a:t>“X” </a:t>
            </a:r>
            <a:r>
              <a:rPr lang="zh-CN" altLang="en-US" dirty="0"/>
              <a:t>段是否和右儿子的最左极长 </a:t>
            </a:r>
            <a:r>
              <a:rPr lang="en-US" altLang="zh-CN" dirty="0"/>
              <a:t>“X” </a:t>
            </a:r>
            <a:r>
              <a:rPr lang="zh-CN" altLang="en-US" dirty="0"/>
              <a:t>段进行合并</a:t>
            </a:r>
            <a:endParaRPr lang="en-US" altLang="zh-CN"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区间信息合并</a:t>
            </a:r>
            <a:endParaRPr lang="zh-CN" altLang="en-US" dirty="0"/>
          </a:p>
        </p:txBody>
      </p:sp>
      <p:sp>
        <p:nvSpPr>
          <p:cNvPr id="3" name="内容占位符 2"/>
          <p:cNvSpPr>
            <a:spLocks noGrp="1"/>
          </p:cNvSpPr>
          <p:nvPr>
            <p:ph idx="1"/>
          </p:nvPr>
        </p:nvSpPr>
        <p:spPr/>
        <p:txBody>
          <a:bodyPr>
            <a:normAutofit/>
          </a:bodyPr>
          <a:lstStyle/>
          <a:p>
            <a:r>
              <a:rPr lang="zh-CN" altLang="en-US" dirty="0"/>
              <a:t>合并区间信息的时候，只需要把左右儿子信息加起来，同时特判</a:t>
            </a:r>
            <a:r>
              <a:rPr lang="en-US" altLang="zh-CN" dirty="0"/>
              <a:t>O(1)</a:t>
            </a:r>
            <a:r>
              <a:rPr lang="zh-CN" altLang="en-US" dirty="0"/>
              <a:t>个位置即可</a:t>
            </a:r>
            <a:endParaRPr lang="en-US" altLang="zh-CN" dirty="0"/>
          </a:p>
          <a:p>
            <a:r>
              <a:rPr lang="zh-CN" altLang="en-US" dirty="0"/>
              <a:t>这</a:t>
            </a:r>
            <a:r>
              <a:rPr lang="en-US" altLang="zh-CN" dirty="0"/>
              <a:t>O(1)</a:t>
            </a:r>
            <a:r>
              <a:rPr lang="zh-CN" altLang="en-US" dirty="0"/>
              <a:t>个位置就是左儿子的最右部分和右儿子的最左部分</a:t>
            </a:r>
            <a:endParaRPr lang="en-US" altLang="zh-CN" dirty="0"/>
          </a:p>
          <a:p>
            <a:r>
              <a:rPr lang="zh-CN" altLang="en-US" dirty="0"/>
              <a:t>可以处理：</a:t>
            </a:r>
            <a:endParaRPr lang="en-US" altLang="zh-CN" dirty="0"/>
          </a:p>
          <a:p>
            <a:r>
              <a:rPr lang="zh-CN" altLang="en-US" dirty="0"/>
              <a:t>标记对标记的影响</a:t>
            </a:r>
            <a:endParaRPr lang="en-US" altLang="zh-CN" dirty="0"/>
          </a:p>
          <a:p>
            <a:r>
              <a:rPr lang="zh-CN" altLang="en-US" dirty="0"/>
              <a:t>标记对信息的影响</a:t>
            </a:r>
            <a:endParaRPr lang="en-US" altLang="zh-CN" dirty="0"/>
          </a:p>
          <a:p>
            <a:r>
              <a:rPr lang="zh-CN" altLang="en-US" dirty="0"/>
              <a:t>信息和信息的合并</a:t>
            </a:r>
            <a:endParaRPr lang="en-US" altLang="zh-CN" dirty="0"/>
          </a:p>
          <a:p>
            <a:r>
              <a:rPr lang="zh-CN" altLang="en-US" dirty="0"/>
              <a:t>所以我们正确性有保证了</a:t>
            </a:r>
            <a:endParaRPr lang="zh-CN" altLang="en-US" dirty="0"/>
          </a:p>
          <a:p>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r>
              <a:rPr lang="zh-CN" altLang="en-US" dirty="0"/>
              <a:t>的删除</a:t>
            </a:r>
            <a:endParaRPr lang="zh-CN" altLang="en-US" dirty="0"/>
          </a:p>
        </p:txBody>
      </p:sp>
      <p:sp>
        <p:nvSpPr>
          <p:cNvPr id="3" name="内容占位符 2"/>
          <p:cNvSpPr>
            <a:spLocks noGrp="1"/>
          </p:cNvSpPr>
          <p:nvPr>
            <p:ph idx="1"/>
          </p:nvPr>
        </p:nvSpPr>
        <p:spPr/>
        <p:txBody>
          <a:bodyPr>
            <a:normAutofit/>
          </a:bodyPr>
          <a:lstStyle/>
          <a:p>
            <a:r>
              <a:rPr lang="zh-CN" altLang="en-US" dirty="0"/>
              <a:t>和普通的</a:t>
            </a:r>
            <a:r>
              <a:rPr lang="en-US" altLang="zh-CN" dirty="0"/>
              <a:t>BST</a:t>
            </a:r>
            <a:r>
              <a:rPr lang="zh-CN" altLang="en-US" dirty="0"/>
              <a:t>删除一样：</a:t>
            </a:r>
            <a:endParaRPr lang="en-US" altLang="zh-CN" dirty="0"/>
          </a:p>
          <a:p>
            <a:r>
              <a:rPr lang="zh-CN" altLang="en-US" dirty="0"/>
              <a:t>如果删除值小于当前节点值，则递归至左儿子；大于则递归至右儿子</a:t>
            </a:r>
            <a:endParaRPr lang="en-US" altLang="zh-CN" dirty="0"/>
          </a:p>
          <a:p>
            <a:r>
              <a:rPr lang="zh-CN" altLang="en-US" dirty="0"/>
              <a:t>若当前节点数值的出现次数大于 </a:t>
            </a:r>
            <a:r>
              <a:rPr lang="en-US" altLang="zh-CN" dirty="0"/>
              <a:t>1 </a:t>
            </a:r>
            <a:r>
              <a:rPr lang="zh-CN" altLang="en-US" dirty="0"/>
              <a:t>，则减一（通常将同一个权值缩掉）</a:t>
            </a:r>
            <a:endParaRPr lang="zh-CN" alt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Complexity</a:t>
            </a:r>
            <a:endParaRPr lang="zh-CN" altLang="en-US" dirty="0"/>
          </a:p>
        </p:txBody>
      </p:sp>
      <p:sp>
        <p:nvSpPr>
          <p:cNvPr id="3" name="内容占位符 2"/>
          <p:cNvSpPr>
            <a:spLocks noGrp="1"/>
          </p:cNvSpPr>
          <p:nvPr>
            <p:ph idx="1"/>
          </p:nvPr>
        </p:nvSpPr>
        <p:spPr/>
        <p:txBody>
          <a:bodyPr>
            <a:normAutofit/>
          </a:bodyPr>
          <a:lstStyle/>
          <a:p>
            <a:r>
              <a:rPr lang="zh-CN" altLang="en-US" dirty="0"/>
              <a:t>我们所有地方的复杂度都是</a:t>
            </a:r>
            <a:r>
              <a:rPr lang="en-US" altLang="zh-CN" dirty="0"/>
              <a:t>O( sqrt( size ) )</a:t>
            </a:r>
            <a:r>
              <a:rPr lang="zh-CN" altLang="en-US" dirty="0"/>
              <a:t>的</a:t>
            </a:r>
            <a:endParaRPr lang="en-US" altLang="zh-CN" dirty="0"/>
          </a:p>
          <a:p>
            <a:r>
              <a:rPr lang="zh-CN" altLang="en-US" dirty="0"/>
              <a:t>线段树在每层只会递归到</a:t>
            </a:r>
            <a:r>
              <a:rPr lang="en-US" altLang="zh-CN" dirty="0"/>
              <a:t>2=O(1)</a:t>
            </a:r>
            <a:r>
              <a:rPr lang="zh-CN" altLang="en-US" dirty="0"/>
              <a:t>个节点中，所以每层只有</a:t>
            </a:r>
            <a:r>
              <a:rPr lang="en-US" altLang="zh-CN" dirty="0"/>
              <a:t>O(1)</a:t>
            </a:r>
            <a:r>
              <a:rPr lang="zh-CN" altLang="en-US" dirty="0"/>
              <a:t>个节点的信息需要更新</a:t>
            </a:r>
            <a:endParaRPr lang="en-US" altLang="zh-CN" dirty="0"/>
          </a:p>
          <a:p>
            <a:endParaRPr lang="zh-CN" alt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Complexity</a:t>
            </a:r>
            <a:endParaRPr lang="zh-CN" altLang="en-US" dirty="0"/>
          </a:p>
        </p:txBody>
      </p:sp>
      <p:sp>
        <p:nvSpPr>
          <p:cNvPr id="3" name="内容占位符 2"/>
          <p:cNvSpPr>
            <a:spLocks noGrp="1"/>
          </p:cNvSpPr>
          <p:nvPr>
            <p:ph idx="1"/>
          </p:nvPr>
        </p:nvSpPr>
        <p:spPr/>
        <p:txBody>
          <a:bodyPr>
            <a:normAutofit lnSpcReduction="10000"/>
          </a:bodyPr>
          <a:lstStyle/>
          <a:p>
            <a:r>
              <a:rPr lang="en-US" altLang="zh-CN" dirty="0"/>
              <a:t>T( n ) = T( n / 2 ) + O( </a:t>
            </a:r>
            <a:r>
              <a:rPr lang="en-US" altLang="zh-CN" dirty="0" err="1"/>
              <a:t>sqrtn</a:t>
            </a:r>
            <a:r>
              <a:rPr lang="en-US" altLang="zh-CN" dirty="0"/>
              <a:t> )</a:t>
            </a:r>
            <a:endParaRPr lang="en-US" altLang="zh-CN" dirty="0"/>
          </a:p>
          <a:p>
            <a:r>
              <a:rPr lang="en-US" altLang="zh-CN" dirty="0"/>
              <a:t>sqrt( n ) + sqrt( n / 2 ) + sqrt( n / 4 ) + … + sqrt( 1 ) = O( </a:t>
            </a:r>
            <a:r>
              <a:rPr lang="en-US" altLang="zh-CN" dirty="0" err="1"/>
              <a:t>sqrtn</a:t>
            </a:r>
            <a:r>
              <a:rPr lang="en-US" altLang="zh-CN" dirty="0"/>
              <a:t> )</a:t>
            </a:r>
            <a:endParaRPr lang="en-US" altLang="zh-CN" dirty="0"/>
          </a:p>
          <a:p>
            <a:r>
              <a:rPr lang="zh-CN" altLang="en-US" dirty="0"/>
              <a:t>空间：</a:t>
            </a:r>
            <a:endParaRPr lang="en-US" altLang="zh-CN" dirty="0"/>
          </a:p>
          <a:p>
            <a:r>
              <a:rPr lang="en-US" altLang="zh-CN" dirty="0"/>
              <a:t>T( n ) = 2T( n / 2 ) + O( </a:t>
            </a:r>
            <a:r>
              <a:rPr lang="en-US" altLang="zh-CN" dirty="0" err="1"/>
              <a:t>sqrtn</a:t>
            </a:r>
            <a:r>
              <a:rPr lang="en-US" altLang="zh-CN" dirty="0"/>
              <a:t> )</a:t>
            </a:r>
            <a:endParaRPr lang="en-US" altLang="zh-CN" dirty="0"/>
          </a:p>
          <a:p>
            <a:r>
              <a:rPr lang="en-US" altLang="zh-CN" dirty="0"/>
              <a:t>sqrt( n ) + 2sqrt( n / 2 ) + 4sqrt( n / 4 ) + … + </a:t>
            </a:r>
            <a:r>
              <a:rPr lang="en-US" altLang="zh-CN" dirty="0" err="1"/>
              <a:t>nsqrt</a:t>
            </a:r>
            <a:r>
              <a:rPr lang="en-US" altLang="zh-CN" dirty="0"/>
              <a:t>( 1 ) = O( n )</a:t>
            </a:r>
            <a:endParaRPr lang="en-US" altLang="zh-CN" dirty="0"/>
          </a:p>
          <a:p>
            <a:r>
              <a:rPr lang="zh-CN" altLang="en-US" dirty="0"/>
              <a:t>总时间复杂度</a:t>
            </a:r>
            <a:r>
              <a:rPr lang="en-US" altLang="zh-CN" dirty="0"/>
              <a:t>O( </a:t>
            </a:r>
            <a:r>
              <a:rPr lang="en-US" altLang="zh-CN" dirty="0" err="1"/>
              <a:t>msqrtn</a:t>
            </a:r>
            <a:r>
              <a:rPr lang="en-US" altLang="zh-CN" dirty="0"/>
              <a:t> )</a:t>
            </a:r>
            <a:r>
              <a:rPr lang="zh-CN" altLang="en-US" dirty="0"/>
              <a:t>，空间复杂度</a:t>
            </a:r>
            <a:r>
              <a:rPr lang="en-US" altLang="zh-CN" dirty="0"/>
              <a:t>O( n )</a:t>
            </a:r>
            <a:endParaRPr lang="en-US" altLang="zh-CN" dirty="0"/>
          </a:p>
          <a:p>
            <a:endParaRPr lang="en-US" altLang="zh-CN" dirty="0"/>
          </a:p>
          <a:p>
            <a:r>
              <a:rPr lang="zh-CN" altLang="en-US" dirty="0"/>
              <a:t>由于我不会多项式技术，所以不确定是否存在更优做法，但目前感觉不容易优一个</a:t>
            </a:r>
            <a:r>
              <a:rPr lang="en-US" altLang="zh-CN" dirty="0"/>
              <a:t>poly(n)</a:t>
            </a:r>
            <a:endParaRPr lang="zh-CN" altLang="en-US" dirty="0"/>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CF280D k-Maximum Subsequence Sum</a:t>
            </a:r>
            <a:endParaRPr lang="zh-CN" altLang="en-US" dirty="0"/>
          </a:p>
        </p:txBody>
      </p:sp>
      <p:sp>
        <p:nvSpPr>
          <p:cNvPr id="7" name="内容占位符 6"/>
          <p:cNvSpPr>
            <a:spLocks noGrp="1"/>
          </p:cNvSpPr>
          <p:nvPr>
            <p:ph idx="1"/>
          </p:nvPr>
        </p:nvSpPr>
        <p:spPr/>
        <p:txBody>
          <a:bodyPr/>
          <a:lstStyle/>
          <a:p>
            <a:endParaRPr lang="en-US" altLang="zh-CN" dirty="0"/>
          </a:p>
          <a:p>
            <a:endParaRPr lang="en-US" altLang="zh-CN" dirty="0"/>
          </a:p>
          <a:p>
            <a:r>
              <a:rPr lang="en-US" altLang="zh-CN" dirty="0" err="1"/>
              <a:t>n,m</a:t>
            </a:r>
            <a:r>
              <a:rPr lang="en-US" altLang="zh-CN" dirty="0"/>
              <a:t>&lt;=1e5,k&lt;=20</a:t>
            </a:r>
            <a:endParaRPr lang="zh-CN" altLang="en-US" dirty="0"/>
          </a:p>
        </p:txBody>
      </p:sp>
      <p:pic>
        <p:nvPicPr>
          <p:cNvPr id="8" name="内容占位符 4"/>
          <p:cNvPicPr>
            <a:picLocks noChangeAspect="1"/>
          </p:cNvPicPr>
          <p:nvPr/>
        </p:nvPicPr>
        <p:blipFill>
          <a:blip r:embed="rId1"/>
          <a:stretch>
            <a:fillRect/>
          </a:stretch>
        </p:blipFill>
        <p:spPr>
          <a:xfrm>
            <a:off x="838200" y="1690688"/>
            <a:ext cx="7770496" cy="1161569"/>
          </a:xfrm>
          <a:prstGeom prst="rect">
            <a:avLst/>
          </a:prstGeom>
        </p:spPr>
      </p:pic>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7" name="内容占位符 6"/>
          <p:cNvSpPr>
            <a:spLocks noGrp="1"/>
          </p:cNvSpPr>
          <p:nvPr>
            <p:ph idx="1"/>
          </p:nvPr>
        </p:nvSpPr>
        <p:spPr/>
        <p:txBody>
          <a:bodyPr/>
          <a:lstStyle/>
          <a:p>
            <a:r>
              <a:rPr lang="zh-CN" altLang="en-US" dirty="0"/>
              <a:t>我们先考虑</a:t>
            </a:r>
            <a:r>
              <a:rPr lang="en-US" altLang="zh-CN" dirty="0"/>
              <a:t>k=1</a:t>
            </a:r>
            <a:r>
              <a:rPr lang="zh-CN" altLang="en-US" dirty="0"/>
              <a:t>的情况</a:t>
            </a:r>
            <a:endParaRPr lang="en-US" altLang="zh-CN" dirty="0"/>
          </a:p>
          <a:p>
            <a:r>
              <a:rPr lang="zh-CN" altLang="en-US" dirty="0"/>
              <a:t>对于</a:t>
            </a:r>
            <a:r>
              <a:rPr lang="en-US" altLang="zh-CN" dirty="0"/>
              <a:t>k=1</a:t>
            </a:r>
            <a:r>
              <a:rPr lang="zh-CN" altLang="en-US" dirty="0"/>
              <a:t>，其实就是求最大子段和</a:t>
            </a:r>
            <a:endParaRPr lang="en-US" altLang="zh-CN" dirty="0"/>
          </a:p>
          <a:p>
            <a:r>
              <a:rPr lang="zh-CN" altLang="en-US" dirty="0"/>
              <a:t>对于</a:t>
            </a:r>
            <a:r>
              <a:rPr lang="en-US" altLang="zh-CN" dirty="0"/>
              <a:t>k=2,3…</a:t>
            </a:r>
            <a:r>
              <a:rPr lang="zh-CN" altLang="en-US" dirty="0"/>
              <a:t>，一个比较自然的想法是每次取剩下部分的最大子段和，但这里实际上是有问题的，因为不一定</a:t>
            </a:r>
            <a:r>
              <a:rPr lang="en-US" altLang="zh-CN" dirty="0"/>
              <a:t>k</a:t>
            </a:r>
            <a:r>
              <a:rPr lang="zh-CN" altLang="en-US" dirty="0"/>
              <a:t>的情况一定是</a:t>
            </a:r>
            <a:r>
              <a:rPr lang="en-US" altLang="zh-CN" dirty="0"/>
              <a:t>k-1</a:t>
            </a:r>
            <a:r>
              <a:rPr lang="zh-CN" altLang="en-US" dirty="0"/>
              <a:t>的基础上增加</a:t>
            </a:r>
            <a:r>
              <a:rPr lang="en-US" altLang="zh-CN" dirty="0"/>
              <a:t>1</a:t>
            </a:r>
            <a:r>
              <a:rPr lang="zh-CN" altLang="en-US" dirty="0"/>
              <a:t>个区间</a:t>
            </a:r>
            <a:endParaRPr lang="zh-CN" altLang="en-US" dirty="0"/>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6" name="内容占位符 5"/>
          <p:cNvSpPr>
            <a:spLocks noGrp="1"/>
          </p:cNvSpPr>
          <p:nvPr>
            <p:ph idx="1"/>
          </p:nvPr>
        </p:nvSpPr>
        <p:spPr/>
        <p:txBody>
          <a:bodyPr/>
          <a:lstStyle/>
          <a:p>
            <a:r>
              <a:rPr lang="zh-CN" altLang="en-US" dirty="0"/>
              <a:t>这里有一种也被叫做“模拟费用流”的思路</a:t>
            </a:r>
            <a:endParaRPr lang="en-US" altLang="zh-CN" dirty="0"/>
          </a:p>
          <a:p>
            <a:r>
              <a:rPr lang="zh-CN" altLang="en-US" dirty="0"/>
              <a:t>每次选出一个区间后，我们将区间乘</a:t>
            </a:r>
            <a:r>
              <a:rPr lang="en-US" altLang="zh-CN" dirty="0"/>
              <a:t>-1</a:t>
            </a:r>
            <a:endParaRPr lang="en-US" altLang="zh-CN" dirty="0"/>
          </a:p>
          <a:p>
            <a:r>
              <a:rPr lang="zh-CN" altLang="en-US" dirty="0"/>
              <a:t>这样如果下次选到了已经选到过的元素，相当于抵消掉了，没有选过这个元素</a:t>
            </a:r>
            <a:endParaRPr lang="zh-CN" altLang="en-US" dirty="0"/>
          </a:p>
        </p:txBody>
      </p:sp>
      <p:pic>
        <p:nvPicPr>
          <p:cNvPr id="7" name="内容占位符 4"/>
          <p:cNvPicPr>
            <a:picLocks noChangeAspect="1"/>
          </p:cNvPicPr>
          <p:nvPr/>
        </p:nvPicPr>
        <p:blipFill>
          <a:blip r:embed="rId1"/>
          <a:stretch>
            <a:fillRect/>
          </a:stretch>
        </p:blipFill>
        <p:spPr>
          <a:xfrm>
            <a:off x="838200" y="3936461"/>
            <a:ext cx="10515600" cy="2143024"/>
          </a:xfrm>
          <a:prstGeom prst="rect">
            <a:avLst/>
          </a:prstGeom>
        </p:spPr>
      </p:pic>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可以发现，如果当前有</a:t>
            </a:r>
            <a:r>
              <a:rPr lang="en-US" altLang="zh-CN" dirty="0"/>
              <a:t>k-1</a:t>
            </a:r>
            <a:r>
              <a:rPr lang="zh-CN" altLang="en-US" dirty="0"/>
              <a:t>个被选了的子段，再选择任何一个区间都会导致有</a:t>
            </a:r>
            <a:r>
              <a:rPr lang="en-US" altLang="zh-CN" dirty="0"/>
              <a:t>k</a:t>
            </a:r>
            <a:r>
              <a:rPr lang="zh-CN" altLang="en-US" dirty="0"/>
              <a:t>个被选了的子段，并且由于每次选择的是当前的最大子段，所以这里正确性也是有保证的</a:t>
            </a:r>
            <a:endParaRPr lang="en-US" altLang="zh-CN" dirty="0"/>
          </a:p>
          <a:p>
            <a:r>
              <a:rPr lang="zh-CN" altLang="en-US" dirty="0"/>
              <a:t>问题变为区间</a:t>
            </a:r>
            <a:r>
              <a:rPr lang="en-US" altLang="zh-CN" dirty="0"/>
              <a:t>*=-1</a:t>
            </a:r>
            <a:r>
              <a:rPr lang="zh-CN" altLang="en-US" dirty="0"/>
              <a:t>，区间最大子段和</a:t>
            </a:r>
            <a:endParaRPr lang="en-US" altLang="zh-CN" dirty="0"/>
          </a:p>
          <a:p>
            <a:r>
              <a:rPr lang="zh-CN" altLang="en-US" dirty="0"/>
              <a:t>可以使用维护区间乘</a:t>
            </a:r>
            <a:r>
              <a:rPr lang="en-US" altLang="zh-CN" dirty="0"/>
              <a:t>-1</a:t>
            </a:r>
            <a:r>
              <a:rPr lang="zh-CN" altLang="en-US" dirty="0"/>
              <a:t>前与后的最大子段和来处理，即同时维护最大子段和与最小子段和，当节点</a:t>
            </a:r>
            <a:r>
              <a:rPr lang="en-US" altLang="zh-CN" dirty="0"/>
              <a:t>*=-1</a:t>
            </a:r>
            <a:r>
              <a:rPr lang="zh-CN" altLang="en-US" dirty="0"/>
              <a:t>后，则交换节点的最大子段和与最小子段和</a:t>
            </a:r>
            <a:endParaRPr lang="en-US" altLang="zh-CN" dirty="0"/>
          </a:p>
          <a:p>
            <a:endParaRPr lang="en-US" altLang="zh-CN" dirty="0"/>
          </a:p>
          <a:p>
            <a:r>
              <a:rPr lang="zh-CN" altLang="en-US" dirty="0"/>
              <a:t>总时间复杂度</a:t>
            </a:r>
            <a:r>
              <a:rPr lang="en-US" altLang="zh-CN" dirty="0"/>
              <a:t>O(</a:t>
            </a:r>
            <a:r>
              <a:rPr lang="en-US" altLang="zh-CN" dirty="0" err="1"/>
              <a:t>n+mklogn</a:t>
            </a:r>
            <a:r>
              <a:rPr lang="en-US" altLang="zh-CN"/>
              <a:t>)</a:t>
            </a:r>
            <a:endParaRPr lang="en-US" altLang="zh-CN"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Luogu7739 [NOI2021] 密码箱</a:t>
            </a:r>
            <a:endParaRPr lang="en-US" altLang="zh-CN"/>
          </a:p>
        </p:txBody>
      </p:sp>
      <p:sp>
        <p:nvSpPr>
          <p:cNvPr id="3" name="内容占位符 2"/>
          <p:cNvSpPr>
            <a:spLocks noGrp="1"/>
          </p:cNvSpPr>
          <p:nvPr>
            <p:ph idx="1"/>
          </p:nvPr>
        </p:nvSpPr>
        <p:spPr/>
        <p:txBody>
          <a:bodyPr/>
          <a:p>
            <a:endParaRPr lang="zh-CN" altLang="en-US"/>
          </a:p>
        </p:txBody>
      </p:sp>
      <p:pic>
        <p:nvPicPr>
          <p:cNvPr id="4" name="图片 3" descr="MMZ0UIS3[RC{{C7VF6O@}ZF"/>
          <p:cNvPicPr>
            <a:picLocks noChangeAspect="1"/>
          </p:cNvPicPr>
          <p:nvPr>
            <p:custDataLst>
              <p:tags r:id="rId1"/>
            </p:custDataLst>
          </p:nvPr>
        </p:nvPicPr>
        <p:blipFill>
          <a:blip r:embed="rId2"/>
          <a:stretch>
            <a:fillRect/>
          </a:stretch>
        </p:blipFill>
        <p:spPr>
          <a:xfrm>
            <a:off x="838200" y="1569085"/>
            <a:ext cx="7216140" cy="5143500"/>
          </a:xfrm>
          <a:prstGeom prst="rect">
            <a:avLst/>
          </a:prstGeom>
        </p:spPr>
      </p:pic>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Luogu</a:t>
            </a:r>
            <a:r>
              <a:rPr lang="zh-CN" altLang="en-US"/>
              <a:t>8496 [NOI2022] 众数</a:t>
            </a:r>
            <a:endParaRPr lang="zh-CN" altLang="en-US"/>
          </a:p>
        </p:txBody>
      </p:sp>
      <p:sp>
        <p:nvSpPr>
          <p:cNvPr id="3" name="内容占位符 2"/>
          <p:cNvSpPr>
            <a:spLocks noGrp="1"/>
          </p:cNvSpPr>
          <p:nvPr>
            <p:ph idx="1"/>
          </p:nvPr>
        </p:nvSpPr>
        <p:spPr/>
        <p:txBody>
          <a:bodyPr/>
          <a:p>
            <a:endParaRPr lang="zh-CN" altLang="en-US"/>
          </a:p>
        </p:txBody>
      </p:sp>
      <p:pic>
        <p:nvPicPr>
          <p:cNvPr id="4" name="图片 3" descr="T(B1J))4IS52MV~`$I5{KB5"/>
          <p:cNvPicPr>
            <a:picLocks noChangeAspect="1"/>
          </p:cNvPicPr>
          <p:nvPr>
            <p:custDataLst>
              <p:tags r:id="rId1"/>
            </p:custDataLst>
          </p:nvPr>
        </p:nvPicPr>
        <p:blipFill>
          <a:blip r:embed="rId2"/>
          <a:stretch>
            <a:fillRect/>
          </a:stretch>
        </p:blipFill>
        <p:spPr>
          <a:xfrm>
            <a:off x="838200" y="1543685"/>
            <a:ext cx="7376795" cy="5314315"/>
          </a:xfrm>
          <a:prstGeom prst="rect">
            <a:avLst/>
          </a:prstGeom>
        </p:spPr>
      </p:pic>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r>
              <a:rPr lang="zh-CN" altLang="en-US" dirty="0"/>
              <a:t>的删除</a:t>
            </a:r>
            <a:endParaRPr lang="zh-CN" altLang="en-US" dirty="0"/>
          </a:p>
        </p:txBody>
      </p:sp>
      <p:sp>
        <p:nvSpPr>
          <p:cNvPr id="3" name="内容占位符 2"/>
          <p:cNvSpPr>
            <a:spLocks noGrp="1"/>
          </p:cNvSpPr>
          <p:nvPr>
            <p:ph idx="1"/>
          </p:nvPr>
        </p:nvSpPr>
        <p:spPr/>
        <p:txBody>
          <a:bodyPr>
            <a:normAutofit/>
          </a:bodyPr>
          <a:lstStyle/>
          <a:p>
            <a:r>
              <a:rPr lang="zh-CN" altLang="en-US" dirty="0"/>
              <a:t>若当前节点数值的出现次数等于 </a:t>
            </a:r>
            <a:r>
              <a:rPr lang="en-US" altLang="zh-CN" dirty="0"/>
              <a:t>1 : </a:t>
            </a:r>
            <a:endParaRPr lang="en-US" altLang="zh-CN" dirty="0"/>
          </a:p>
          <a:p>
            <a:r>
              <a:rPr lang="zh-CN" altLang="en-US" dirty="0"/>
              <a:t>若当前节点没有左儿子与右儿子，则直接删除该节点（置 </a:t>
            </a:r>
            <a:r>
              <a:rPr lang="en-US" altLang="zh-CN" dirty="0"/>
              <a:t>0</a:t>
            </a:r>
            <a:r>
              <a:rPr lang="zh-CN" altLang="en-US" dirty="0"/>
              <a:t>）； </a:t>
            </a:r>
            <a:endParaRPr lang="zh-CN" altLang="en-US" dirty="0"/>
          </a:p>
          <a:p>
            <a:r>
              <a:rPr lang="zh-CN" altLang="en-US" dirty="0"/>
              <a:t>若当前节点没有左儿子或右儿子，则将左儿子或右儿子替代该节点； </a:t>
            </a:r>
            <a:endParaRPr lang="zh-CN" altLang="en-US" dirty="0"/>
          </a:p>
          <a:p>
            <a:r>
              <a:rPr lang="zh-CN" altLang="en-US" dirty="0"/>
              <a:t>若当前节点有左儿子与右儿子，则不断旋转当前节点，并走到当前节点新的对应位置，直到没有左儿子或右儿子为止。 </a:t>
            </a:r>
            <a:endParaRPr lang="zh-CN" alt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2.</a:t>
            </a:r>
            <a:r>
              <a:rPr lang="zh-CN" altLang="en-US" dirty="0"/>
              <a:t>简单的均摊复杂度问题</a:t>
            </a:r>
            <a:endParaRPr lang="zh-CN" altLang="en-US" dirty="0"/>
          </a:p>
        </p:txBody>
      </p:sp>
      <p:sp>
        <p:nvSpPr>
          <p:cNvPr id="3" name="副标题 2"/>
          <p:cNvSpPr>
            <a:spLocks noGrp="1"/>
          </p:cNvSpPr>
          <p:nvPr>
            <p:ph type="subTitle" idx="1"/>
          </p:nvPr>
        </p:nvSpPr>
        <p:spPr/>
        <p:txBody>
          <a:bodyPr/>
          <a:lstStyle/>
          <a:p>
            <a:endParaRPr lang="zh-CN" altLang="en-US" dirty="0"/>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序列染色段数均摊</a:t>
            </a:r>
            <a:endParaRPr lang="zh-CN" altLang="en-US" dirty="0"/>
          </a:p>
        </p:txBody>
      </p:sp>
      <p:sp>
        <p:nvSpPr>
          <p:cNvPr id="3" name="内容占位符 2"/>
          <p:cNvSpPr>
            <a:spLocks noGrp="1"/>
          </p:cNvSpPr>
          <p:nvPr>
            <p:ph idx="1"/>
          </p:nvPr>
        </p:nvSpPr>
        <p:spPr/>
        <p:txBody>
          <a:bodyPr/>
          <a:lstStyle/>
          <a:p>
            <a:r>
              <a:rPr lang="zh-CN" altLang="en-US" dirty="0"/>
              <a:t>特点</a:t>
            </a:r>
            <a:r>
              <a:rPr lang="zh-CN" altLang="en-US"/>
              <a:t>：修改有</a:t>
            </a:r>
            <a:r>
              <a:rPr lang="zh-CN" altLang="en-US" dirty="0"/>
              <a:t>区间染色操作</a:t>
            </a:r>
            <a:endParaRPr lang="en-US" altLang="zh-CN" dirty="0"/>
          </a:p>
          <a:p>
            <a:r>
              <a:rPr lang="zh-CN" altLang="en-US" dirty="0"/>
              <a:t>用平衡树维护区间的颜色连续段</a:t>
            </a:r>
            <a:endParaRPr lang="en-US" altLang="zh-CN" dirty="0"/>
          </a:p>
          <a:p>
            <a:r>
              <a:rPr lang="zh-CN" altLang="en-US" dirty="0"/>
              <a:t>区间染色每次最多只会增加</a:t>
            </a:r>
            <a:r>
              <a:rPr lang="en-US" altLang="zh-CN" dirty="0"/>
              <a:t>O( 1 )</a:t>
            </a:r>
            <a:r>
              <a:rPr lang="zh-CN" altLang="en-US" dirty="0"/>
              <a:t>个连续颜色段，用平衡树维护所有连续段即可</a:t>
            </a:r>
            <a:endParaRPr lang="en-US" altLang="zh-CN" dirty="0"/>
          </a:p>
          <a:p>
            <a:r>
              <a:rPr lang="zh-CN" altLang="en-US" dirty="0"/>
              <a:t>均摊的颜色段插入删除次数</a:t>
            </a:r>
            <a:r>
              <a:rPr lang="en-US" altLang="zh-CN" dirty="0"/>
              <a:t>O( n + m )</a:t>
            </a:r>
            <a:endParaRPr lang="en-US" altLang="zh-CN" dirty="0"/>
          </a:p>
          <a:p>
            <a:endParaRPr lang="en-US" altLang="zh-CN" dirty="0"/>
          </a:p>
          <a:p>
            <a:endParaRPr lang="zh-CN" altLang="en-US" dirty="0"/>
          </a:p>
        </p:txBody>
      </p:sp>
      <p:pic>
        <p:nvPicPr>
          <p:cNvPr id="4" name="图片 3"/>
          <p:cNvPicPr>
            <a:picLocks noChangeAspect="1"/>
          </p:cNvPicPr>
          <p:nvPr/>
        </p:nvPicPr>
        <p:blipFill>
          <a:blip r:embed="rId1"/>
          <a:stretch>
            <a:fillRect/>
          </a:stretch>
        </p:blipFill>
        <p:spPr>
          <a:xfrm>
            <a:off x="2144335" y="4429957"/>
            <a:ext cx="7481079" cy="639125"/>
          </a:xfrm>
          <a:prstGeom prst="rect">
            <a:avLst/>
          </a:prstGeom>
        </p:spPr>
      </p:pic>
      <p:pic>
        <p:nvPicPr>
          <p:cNvPr id="5" name="图片 4"/>
          <p:cNvPicPr>
            <a:picLocks noChangeAspect="1"/>
          </p:cNvPicPr>
          <p:nvPr/>
        </p:nvPicPr>
        <p:blipFill>
          <a:blip r:embed="rId2"/>
          <a:stretch>
            <a:fillRect/>
          </a:stretch>
        </p:blipFill>
        <p:spPr>
          <a:xfrm>
            <a:off x="2144336" y="5301208"/>
            <a:ext cx="7481079" cy="487976"/>
          </a:xfrm>
          <a:prstGeom prst="rect">
            <a:avLst/>
          </a:prstGeom>
        </p:spPr>
      </p:pic>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序列染色段数均摊</a:t>
            </a:r>
            <a:endParaRPr lang="zh-CN" altLang="en-US" dirty="0"/>
          </a:p>
        </p:txBody>
      </p:sp>
      <p:sp>
        <p:nvSpPr>
          <p:cNvPr id="3" name="内容占位符 2"/>
          <p:cNvSpPr>
            <a:spLocks noGrp="1"/>
          </p:cNvSpPr>
          <p:nvPr>
            <p:ph idx="1"/>
          </p:nvPr>
        </p:nvSpPr>
        <p:spPr/>
        <p:txBody>
          <a:bodyPr/>
          <a:lstStyle/>
          <a:p>
            <a:r>
              <a:rPr lang="zh-CN" altLang="en-US" dirty="0"/>
              <a:t>应用：</a:t>
            </a:r>
            <a:endParaRPr lang="en-US" altLang="zh-CN" dirty="0"/>
          </a:p>
          <a:p>
            <a:r>
              <a:rPr lang="zh-CN" altLang="en-US" dirty="0"/>
              <a:t>区间染色，维护区间的复杂信息</a:t>
            </a:r>
            <a:endParaRPr lang="en-US" altLang="zh-CN" dirty="0"/>
          </a:p>
          <a:p>
            <a:r>
              <a:rPr lang="zh-CN" altLang="en-US" dirty="0"/>
              <a:t>区间排序</a:t>
            </a:r>
            <a:endParaRPr lang="en-US" altLang="zh-CN" dirty="0"/>
          </a:p>
          <a:p>
            <a:r>
              <a:rPr lang="en-US" altLang="zh-CN" dirty="0"/>
              <a:t>“ODT”</a:t>
            </a:r>
            <a:r>
              <a:rPr lang="zh-CN" altLang="en-US" dirty="0"/>
              <a:t>类问题</a:t>
            </a:r>
            <a:br>
              <a:rPr lang="en-US" altLang="zh-CN" dirty="0"/>
            </a:br>
            <a:endParaRPr lang="en-US" altLang="zh-CN" dirty="0"/>
          </a:p>
          <a:p>
            <a:r>
              <a:rPr lang="zh-CN" altLang="en-US" dirty="0"/>
              <a:t>注意这里这个颜色段数均摊是有</a:t>
            </a:r>
            <a:r>
              <a:rPr lang="en-US" altLang="zh-CN" dirty="0"/>
              <a:t>2~3</a:t>
            </a:r>
            <a:r>
              <a:rPr lang="zh-CN" altLang="en-US" dirty="0"/>
              <a:t>的常数，常数很大</a:t>
            </a:r>
            <a:endParaRPr lang="zh-CN" altLang="en-US" dirty="0"/>
          </a:p>
          <a:p>
            <a:endParaRPr lang="zh-CN" altLang="en-US" dirty="0"/>
          </a:p>
        </p:txBody>
      </p:sp>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区间</a:t>
            </a:r>
            <a:r>
              <a:rPr lang="zh-CN" altLang="en-US"/>
              <a:t>染色</a:t>
            </a:r>
            <a:endParaRPr lang="zh-CN" altLang="en-US"/>
          </a:p>
        </p:txBody>
      </p:sp>
      <p:sp>
        <p:nvSpPr>
          <p:cNvPr id="3" name="内容占位符 2"/>
          <p:cNvSpPr>
            <a:spLocks noGrp="1"/>
          </p:cNvSpPr>
          <p:nvPr>
            <p:ph idx="1"/>
          </p:nvPr>
        </p:nvSpPr>
        <p:spPr/>
        <p:txBody>
          <a:bodyPr/>
          <a:p>
            <a:r>
              <a:rPr lang="zh-CN" altLang="en-US"/>
              <a:t>区间染色类问题是最简单的颜色段均摊</a:t>
            </a:r>
            <a:r>
              <a:rPr lang="zh-CN" altLang="en-US"/>
              <a:t>形式</a:t>
            </a:r>
            <a:endParaRPr lang="zh-CN" altLang="en-US"/>
          </a:p>
          <a:p>
            <a:r>
              <a:rPr lang="zh-CN" altLang="en-US"/>
              <a:t>一般看到题目中有：区间修改为一个</a:t>
            </a:r>
            <a:r>
              <a:rPr lang="zh-CN" altLang="en-US"/>
              <a:t>数</a:t>
            </a:r>
            <a:endParaRPr lang="zh-CN" altLang="en-US"/>
          </a:p>
          <a:p>
            <a:r>
              <a:rPr lang="zh-CN" altLang="en-US"/>
              <a:t>这样的操作，就可以思考这个</a:t>
            </a:r>
            <a:r>
              <a:rPr lang="zh-CN" altLang="en-US"/>
              <a:t>方向</a:t>
            </a:r>
            <a:endParaRPr lang="zh-CN" altLang="en-US"/>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随便</a:t>
            </a:r>
            <a:r>
              <a:rPr lang="en-US" altLang="zh-CN" dirty="0"/>
              <a:t>YY</a:t>
            </a:r>
            <a:r>
              <a:rPr lang="zh-CN" altLang="en-US" dirty="0"/>
              <a:t>的题</a:t>
            </a:r>
            <a:r>
              <a:rPr lang="en-US" altLang="zh-CN" dirty="0"/>
              <a:t>1</a:t>
            </a:r>
            <a:endParaRPr lang="zh-CN" altLang="en-US" dirty="0"/>
          </a:p>
        </p:txBody>
      </p:sp>
      <p:sp>
        <p:nvSpPr>
          <p:cNvPr id="3" name="内容占位符 2"/>
          <p:cNvSpPr>
            <a:spLocks noGrp="1"/>
          </p:cNvSpPr>
          <p:nvPr>
            <p:ph idx="1"/>
          </p:nvPr>
        </p:nvSpPr>
        <p:spPr/>
        <p:txBody>
          <a:bodyPr/>
          <a:lstStyle/>
          <a:p>
            <a:r>
              <a:rPr lang="zh-CN" altLang="en-US" dirty="0"/>
              <a:t>给一个序列，每个位置是一个</a:t>
            </a:r>
            <a:r>
              <a:rPr lang="en-US" altLang="zh-CN" dirty="0"/>
              <a:t>3</a:t>
            </a:r>
            <a:r>
              <a:rPr lang="zh-CN" altLang="en-US" dirty="0"/>
              <a:t>*</a:t>
            </a:r>
            <a:r>
              <a:rPr lang="en-US" altLang="zh-CN" dirty="0"/>
              <a:t>3</a:t>
            </a:r>
            <a:r>
              <a:rPr lang="zh-CN" altLang="en-US" dirty="0"/>
              <a:t>的矩阵</a:t>
            </a:r>
            <a:endParaRPr lang="en-US" altLang="zh-CN" dirty="0"/>
          </a:p>
          <a:p>
            <a:r>
              <a:rPr lang="en-US" altLang="zh-CN" dirty="0"/>
              <a:t>1.</a:t>
            </a:r>
            <a:r>
              <a:rPr lang="zh-CN" altLang="en-US" dirty="0"/>
              <a:t>区间修改为一个给定的矩阵</a:t>
            </a:r>
            <a:endParaRPr lang="en-US" altLang="zh-CN" dirty="0"/>
          </a:p>
          <a:p>
            <a:r>
              <a:rPr lang="en-US" altLang="zh-CN" dirty="0"/>
              <a:t>2.</a:t>
            </a:r>
            <a:r>
              <a:rPr lang="zh-CN" altLang="en-US" dirty="0"/>
              <a:t>查询区间矩阵从左到右的乘积</a:t>
            </a:r>
            <a:endParaRPr lang="en-US" altLang="zh-CN" dirty="0"/>
          </a:p>
          <a:p>
            <a:r>
              <a:rPr lang="zh-CN" altLang="en-US" dirty="0"/>
              <a:t>要求</a:t>
            </a:r>
            <a:r>
              <a:rPr lang="en-US" altLang="zh-CN" dirty="0"/>
              <a:t>1log</a:t>
            </a:r>
            <a:endParaRPr lang="zh-CN" altLang="en-US" dirty="0"/>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如果用线段树直接做的话，会发现复杂度是</a:t>
            </a:r>
            <a:r>
              <a:rPr lang="en-US" altLang="zh-CN" dirty="0"/>
              <a:t>2log</a:t>
            </a:r>
            <a:r>
              <a:rPr lang="zh-CN" altLang="en-US" dirty="0"/>
              <a:t>的</a:t>
            </a:r>
            <a:endParaRPr lang="en-US" altLang="zh-CN" dirty="0"/>
          </a:p>
          <a:p>
            <a:r>
              <a:rPr lang="zh-CN" altLang="en-US" dirty="0"/>
              <a:t>我们线段树每次</a:t>
            </a:r>
            <a:r>
              <a:rPr lang="en-US" altLang="zh-CN" dirty="0" err="1"/>
              <a:t>push_down</a:t>
            </a:r>
            <a:r>
              <a:rPr lang="zh-CN" altLang="en-US" dirty="0"/>
              <a:t>的时候，要根据左右两个儿子的</a:t>
            </a:r>
            <a:r>
              <a:rPr lang="en-US" altLang="zh-CN" dirty="0"/>
              <a:t>size</a:t>
            </a:r>
            <a:r>
              <a:rPr lang="zh-CN" altLang="en-US" dirty="0"/>
              <a:t>而重新计算矩阵快速幂</a:t>
            </a:r>
            <a:endParaRPr lang="en-US" altLang="zh-CN" dirty="0"/>
          </a:p>
          <a:p>
            <a:r>
              <a:rPr lang="zh-CN" altLang="en-US" dirty="0"/>
              <a:t>如何解决这个问题？</a:t>
            </a:r>
            <a:endParaRPr lang="zh-CN" altLang="en-US" dirty="0"/>
          </a:p>
        </p:txBody>
      </p:sp>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lstStyle/>
          <a:p>
            <a:r>
              <a:rPr lang="zh-CN" altLang="en-US" dirty="0"/>
              <a:t>我们可以把线段树建成一个</a:t>
            </a:r>
            <a:r>
              <a:rPr lang="en-US" altLang="zh-CN" dirty="0"/>
              <a:t>2^k</a:t>
            </a:r>
            <a:r>
              <a:rPr lang="zh-CN" altLang="en-US" dirty="0"/>
              <a:t>长度形式的</a:t>
            </a:r>
            <a:endParaRPr lang="en-US" altLang="zh-CN" dirty="0"/>
          </a:p>
          <a:p>
            <a:r>
              <a:rPr lang="zh-CN" altLang="en-US" dirty="0"/>
              <a:t>然后记录下区间修改矩阵的</a:t>
            </a:r>
            <a:r>
              <a:rPr lang="en-US" altLang="zh-CN" dirty="0"/>
              <a:t>2^0,2^1…2^k</a:t>
            </a:r>
            <a:r>
              <a:rPr lang="zh-CN" altLang="en-US" dirty="0"/>
              <a:t>次幂的值</a:t>
            </a:r>
            <a:endParaRPr lang="zh-CN" altLang="en-US" dirty="0"/>
          </a:p>
        </p:txBody>
      </p:sp>
      <p:pic>
        <p:nvPicPr>
          <p:cNvPr id="4" name="图片 3"/>
          <p:cNvPicPr>
            <a:picLocks noChangeAspect="1"/>
          </p:cNvPicPr>
          <p:nvPr/>
        </p:nvPicPr>
        <p:blipFill>
          <a:blip r:embed="rId1"/>
          <a:stretch>
            <a:fillRect/>
          </a:stretch>
        </p:blipFill>
        <p:spPr>
          <a:xfrm>
            <a:off x="2135561" y="3201989"/>
            <a:ext cx="5800725" cy="2924175"/>
          </a:xfrm>
          <a:prstGeom prst="rect">
            <a:avLst/>
          </a:prstGeom>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lstStyle/>
          <a:p>
            <a:r>
              <a:rPr lang="zh-CN" altLang="en-US" dirty="0"/>
              <a:t>每次</a:t>
            </a:r>
            <a:r>
              <a:rPr lang="en-US" altLang="zh-CN" dirty="0" err="1"/>
              <a:t>push_down</a:t>
            </a:r>
            <a:r>
              <a:rPr lang="zh-CN" altLang="en-US" dirty="0"/>
              <a:t>的时候，儿子的长度也是</a:t>
            </a:r>
            <a:r>
              <a:rPr lang="en-US" altLang="zh-CN" dirty="0"/>
              <a:t>2^k</a:t>
            </a:r>
            <a:r>
              <a:rPr lang="zh-CN" altLang="en-US" dirty="0"/>
              <a:t>形式的，这样可以直接利用记录的信息求解</a:t>
            </a:r>
            <a:endParaRPr lang="en-US" altLang="zh-CN" dirty="0"/>
          </a:p>
          <a:p>
            <a:endParaRPr lang="en-US" altLang="zh-CN" dirty="0"/>
          </a:p>
          <a:p>
            <a:r>
              <a:rPr lang="en-US" altLang="zh-CN" dirty="0"/>
              <a:t>O( </a:t>
            </a:r>
            <a:r>
              <a:rPr lang="en-US" altLang="zh-CN" dirty="0" err="1"/>
              <a:t>n+mlogn</a:t>
            </a:r>
            <a:r>
              <a:rPr lang="en-US" altLang="zh-CN" dirty="0"/>
              <a:t> )</a:t>
            </a:r>
            <a:endParaRPr lang="zh-CN" altLang="en-US" dirty="0"/>
          </a:p>
        </p:txBody>
      </p:sp>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使用序列上的颜色段均摊</a:t>
            </a:r>
            <a:endParaRPr lang="en-US" altLang="zh-CN" dirty="0"/>
          </a:p>
          <a:p>
            <a:r>
              <a:rPr lang="zh-CN" altLang="en-US" dirty="0"/>
              <a:t>每个完整的颜色段我们计算出快速幂</a:t>
            </a:r>
            <a:endParaRPr lang="en-US" altLang="zh-CN" dirty="0"/>
          </a:p>
          <a:p>
            <a:r>
              <a:rPr lang="zh-CN" altLang="en-US" dirty="0"/>
              <a:t>每次查询区间乘积时，发现会完整包含一些颜色段，以及边界上会有</a:t>
            </a:r>
            <a:r>
              <a:rPr lang="en-US" altLang="zh-CN" dirty="0"/>
              <a:t>O(1)</a:t>
            </a:r>
            <a:r>
              <a:rPr lang="zh-CN" altLang="en-US" dirty="0"/>
              <a:t>个不完全包含的段</a:t>
            </a:r>
            <a:endParaRPr lang="en-US" altLang="zh-CN" dirty="0"/>
          </a:p>
          <a:p>
            <a:r>
              <a:rPr lang="en-US" altLang="zh-CN" dirty="0"/>
              <a:t>O(1)</a:t>
            </a:r>
            <a:r>
              <a:rPr lang="zh-CN" altLang="en-US" dirty="0"/>
              <a:t>个不完整的段直接快速幂即可</a:t>
            </a:r>
            <a:endParaRPr lang="en-US" altLang="zh-CN" dirty="0"/>
          </a:p>
          <a:p>
            <a:r>
              <a:rPr lang="en-US" altLang="zh-CN" dirty="0"/>
              <a:t>O( (</a:t>
            </a:r>
            <a:r>
              <a:rPr lang="en-US" altLang="zh-CN" dirty="0" err="1"/>
              <a:t>n+m</a:t>
            </a:r>
            <a:r>
              <a:rPr lang="en-US" altLang="zh-CN" dirty="0"/>
              <a:t>)</a:t>
            </a:r>
            <a:r>
              <a:rPr lang="en-US" altLang="zh-CN" dirty="0" err="1"/>
              <a:t>logn</a:t>
            </a:r>
            <a:r>
              <a:rPr lang="en-US" altLang="zh-CN" dirty="0"/>
              <a:t> )</a:t>
            </a:r>
            <a:endParaRPr lang="zh-CN" altLang="en-US" dirty="0"/>
          </a:p>
        </p:txBody>
      </p:sp>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CF444C DZY Loves Colors</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199" y="1841690"/>
            <a:ext cx="8055045" cy="2134692"/>
          </a:xfr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Code</a:t>
            </a:r>
            <a:endParaRPr lang="zh-CN" altLang="en-US" dirty="0"/>
          </a:p>
        </p:txBody>
      </p:sp>
      <p:pic>
        <p:nvPicPr>
          <p:cNvPr id="89090" name="Picture 2"/>
          <p:cNvPicPr>
            <a:picLocks noGrp="1" noChangeAspect="1" noChangeArrowheads="1"/>
          </p:cNvPicPr>
          <p:nvPr>
            <p:ph idx="1"/>
          </p:nvPr>
        </p:nvPicPr>
        <p:blipFill>
          <a:blip r:embed="rId1" cstate="print"/>
          <a:srcRect/>
          <a:stretch>
            <a:fillRect/>
          </a:stretch>
        </p:blipFill>
        <p:spPr bwMode="auto">
          <a:xfrm>
            <a:off x="838200" y="1690688"/>
            <a:ext cx="7511947" cy="3600400"/>
          </a:xfrm>
          <a:prstGeom prst="rect">
            <a:avLst/>
          </a:prstGeom>
          <a:noFill/>
          <a:ln w="9525">
            <a:noFill/>
            <a:miter lim="800000"/>
            <a:headEnd/>
            <a:tailEnd/>
          </a:ln>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CF453E Little Pony and Lord </a:t>
            </a:r>
            <a:r>
              <a:rPr lang="en-US" altLang="zh-CN" dirty="0" err="1"/>
              <a:t>Tirek</a:t>
            </a:r>
            <a:endParaRPr lang="zh-CN" altLang="en-US" dirty="0"/>
          </a:p>
        </p:txBody>
      </p:sp>
      <p:sp>
        <p:nvSpPr>
          <p:cNvPr id="3" name="内容占位符 2"/>
          <p:cNvSpPr>
            <a:spLocks noGrp="1"/>
          </p:cNvSpPr>
          <p:nvPr>
            <p:ph idx="1"/>
          </p:nvPr>
        </p:nvSpPr>
        <p:spPr/>
        <p:txBody>
          <a:bodyPr/>
          <a:lstStyle/>
          <a:p>
            <a:r>
              <a:rPr lang="zh-CN" altLang="en-US" dirty="0"/>
              <a:t>给一个序列</a:t>
            </a:r>
            <a:endParaRPr lang="en-US" altLang="zh-CN" dirty="0"/>
          </a:p>
          <a:p>
            <a:r>
              <a:rPr lang="zh-CN" altLang="en-US" dirty="0"/>
              <a:t>每个位置有初值</a:t>
            </a:r>
            <a:r>
              <a:rPr lang="en-US" altLang="zh-CN" dirty="0"/>
              <a:t>ai</a:t>
            </a:r>
            <a:r>
              <a:rPr lang="zh-CN" altLang="en-US" dirty="0"/>
              <a:t>，最大值</a:t>
            </a:r>
            <a:r>
              <a:rPr lang="en-US" altLang="zh-CN" dirty="0"/>
              <a:t>mi</a:t>
            </a:r>
            <a:r>
              <a:rPr lang="zh-CN" altLang="en-US" dirty="0"/>
              <a:t>，这个值每秒会增大</a:t>
            </a:r>
            <a:r>
              <a:rPr lang="en-US" altLang="zh-CN" dirty="0" err="1"/>
              <a:t>ri</a:t>
            </a:r>
            <a:r>
              <a:rPr lang="zh-CN" altLang="en-US" dirty="0"/>
              <a:t>，直到</a:t>
            </a:r>
            <a:r>
              <a:rPr lang="en-US" altLang="zh-CN" dirty="0"/>
              <a:t>mi</a:t>
            </a:r>
            <a:endParaRPr lang="en-US" altLang="zh-CN" dirty="0"/>
          </a:p>
          <a:p>
            <a:r>
              <a:rPr lang="zh-CN" altLang="en-US" dirty="0"/>
              <a:t>有</a:t>
            </a:r>
            <a:r>
              <a:rPr lang="en-US" altLang="zh-CN" dirty="0"/>
              <a:t>m</a:t>
            </a:r>
            <a:r>
              <a:rPr lang="zh-CN" altLang="en-US" dirty="0"/>
              <a:t>个发生时间依此增大的询问，每次询问区间和并且将区间的所有数字变成</a:t>
            </a:r>
            <a:r>
              <a:rPr lang="en-US" altLang="zh-CN" dirty="0"/>
              <a:t>0</a:t>
            </a:r>
            <a:endParaRPr lang="zh-CN" altLang="en-US" dirty="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这个问题每次查询是区间查询并赋值，可以考虑颜色段均摊的方法</a:t>
            </a:r>
            <a:endParaRPr lang="en-US" altLang="zh-CN" dirty="0"/>
          </a:p>
          <a:p>
            <a:r>
              <a:rPr lang="zh-CN" altLang="en-US" dirty="0"/>
              <a:t>假设一段上次修改时间是</a:t>
            </a:r>
            <a:r>
              <a:rPr lang="en-US" altLang="zh-CN" dirty="0"/>
              <a:t>x</a:t>
            </a:r>
            <a:r>
              <a:rPr lang="zh-CN" altLang="en-US" dirty="0"/>
              <a:t>，这次修改时间是</a:t>
            </a:r>
            <a:r>
              <a:rPr lang="en-US" altLang="zh-CN" dirty="0"/>
              <a:t>y</a:t>
            </a:r>
            <a:r>
              <a:rPr lang="zh-CN" altLang="en-US" dirty="0"/>
              <a:t>，这段的贡献怎么求？</a:t>
            </a:r>
            <a:endParaRPr lang="zh-CN" altLang="en-US" dirty="0"/>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将贡献分为这段时间充能满了和没满的分别讨论</a:t>
            </a:r>
            <a:endParaRPr lang="en-US" altLang="zh-CN" dirty="0"/>
          </a:p>
          <a:p>
            <a:r>
              <a:rPr lang="zh-CN" altLang="en-US" dirty="0"/>
              <a:t>计算出一个数组</a:t>
            </a:r>
            <a:r>
              <a:rPr lang="en-US" altLang="zh-CN" dirty="0"/>
              <a:t>a[</a:t>
            </a:r>
            <a:r>
              <a:rPr lang="en-US" altLang="zh-CN" dirty="0" err="1"/>
              <a:t>i</a:t>
            </a:r>
            <a:r>
              <a:rPr lang="en-US" altLang="zh-CN" dirty="0"/>
              <a:t>]</a:t>
            </a:r>
            <a:r>
              <a:rPr lang="zh-CN" altLang="en-US" dirty="0"/>
              <a:t>表示</a:t>
            </a:r>
            <a:r>
              <a:rPr lang="en-US" altLang="zh-CN" dirty="0" err="1"/>
              <a:t>i</a:t>
            </a:r>
            <a:r>
              <a:rPr lang="zh-CN" altLang="en-US" dirty="0"/>
              <a:t>位置从</a:t>
            </a:r>
            <a:r>
              <a:rPr lang="en-US" altLang="zh-CN" dirty="0"/>
              <a:t>0</a:t>
            </a:r>
            <a:r>
              <a:rPr lang="zh-CN" altLang="en-US" dirty="0"/>
              <a:t>开始充能充</a:t>
            </a:r>
            <a:r>
              <a:rPr lang="en-US" altLang="zh-CN" dirty="0"/>
              <a:t>a[</a:t>
            </a:r>
            <a:r>
              <a:rPr lang="en-US" altLang="zh-CN" dirty="0" err="1"/>
              <a:t>i</a:t>
            </a:r>
            <a:r>
              <a:rPr lang="en-US" altLang="zh-CN" dirty="0"/>
              <a:t>]</a:t>
            </a:r>
            <a:r>
              <a:rPr lang="zh-CN" altLang="en-US" dirty="0"/>
              <a:t>秒，使得充</a:t>
            </a:r>
            <a:r>
              <a:rPr lang="en-US" altLang="zh-CN" dirty="0"/>
              <a:t>a[</a:t>
            </a:r>
            <a:r>
              <a:rPr lang="en-US" altLang="zh-CN" dirty="0" err="1"/>
              <a:t>i</a:t>
            </a:r>
            <a:r>
              <a:rPr lang="en-US" altLang="zh-CN" dirty="0"/>
              <a:t>]+1</a:t>
            </a:r>
            <a:r>
              <a:rPr lang="zh-CN" altLang="en-US" dirty="0"/>
              <a:t>秒后满</a:t>
            </a:r>
            <a:endParaRPr lang="zh-CN" altLang="en-US" dirty="0"/>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区间中没充满能的位置即所有</a:t>
            </a:r>
            <a:r>
              <a:rPr lang="en-US" altLang="zh-CN" dirty="0" err="1"/>
              <a:t>i</a:t>
            </a:r>
            <a:r>
              <a:rPr lang="zh-CN" altLang="en-US" dirty="0"/>
              <a:t>，满足</a:t>
            </a:r>
            <a:r>
              <a:rPr lang="en-US" altLang="zh-CN" dirty="0"/>
              <a:t>a[</a:t>
            </a:r>
            <a:r>
              <a:rPr lang="en-US" altLang="zh-CN" dirty="0" err="1"/>
              <a:t>i</a:t>
            </a:r>
            <a:r>
              <a:rPr lang="en-US" altLang="zh-CN" dirty="0"/>
              <a:t>]&lt;y-x</a:t>
            </a:r>
            <a:r>
              <a:rPr lang="zh-CN" altLang="en-US" dirty="0"/>
              <a:t>，我们要求这些位置的</a:t>
            </a:r>
            <a:r>
              <a:rPr lang="en-US" altLang="zh-CN" dirty="0"/>
              <a:t>r[</a:t>
            </a:r>
            <a:r>
              <a:rPr lang="en-US" altLang="zh-CN" dirty="0" err="1"/>
              <a:t>i</a:t>
            </a:r>
            <a:r>
              <a:rPr lang="en-US" altLang="zh-CN" dirty="0"/>
              <a:t>]</a:t>
            </a:r>
            <a:r>
              <a:rPr lang="zh-CN" altLang="en-US" dirty="0"/>
              <a:t>的和</a:t>
            </a:r>
            <a:endParaRPr lang="en-US" altLang="zh-CN" dirty="0"/>
          </a:p>
          <a:p>
            <a:r>
              <a:rPr lang="zh-CN" altLang="en-US" dirty="0"/>
              <a:t>区间中充满能的位置即上述的补，我们要求这些位置</a:t>
            </a:r>
            <a:r>
              <a:rPr lang="en-US" altLang="zh-CN" dirty="0"/>
              <a:t>m[</a:t>
            </a:r>
            <a:r>
              <a:rPr lang="en-US" altLang="zh-CN" dirty="0" err="1"/>
              <a:t>i</a:t>
            </a:r>
            <a:r>
              <a:rPr lang="en-US" altLang="zh-CN" dirty="0"/>
              <a:t>]</a:t>
            </a:r>
            <a:r>
              <a:rPr lang="zh-CN" altLang="en-US" dirty="0"/>
              <a:t>的和</a:t>
            </a:r>
            <a:endParaRPr lang="en-US" altLang="zh-CN" dirty="0"/>
          </a:p>
          <a:p>
            <a:r>
              <a:rPr lang="zh-CN" altLang="en-US" dirty="0"/>
              <a:t>即变成区间</a:t>
            </a:r>
            <a:r>
              <a:rPr lang="en-US" altLang="zh-CN" dirty="0"/>
              <a:t>a[</a:t>
            </a:r>
            <a:r>
              <a:rPr lang="en-US" altLang="zh-CN" dirty="0" err="1"/>
              <a:t>i</a:t>
            </a:r>
            <a:r>
              <a:rPr lang="en-US" altLang="zh-CN" dirty="0"/>
              <a:t>]&lt;x’</a:t>
            </a:r>
            <a:r>
              <a:rPr lang="zh-CN" altLang="en-US" dirty="0"/>
              <a:t>的</a:t>
            </a:r>
            <a:r>
              <a:rPr lang="en-US" altLang="zh-CN" dirty="0"/>
              <a:t>b[</a:t>
            </a:r>
            <a:r>
              <a:rPr lang="en-US" altLang="zh-CN" dirty="0" err="1"/>
              <a:t>i</a:t>
            </a:r>
            <a:r>
              <a:rPr lang="en-US" altLang="zh-CN" dirty="0"/>
              <a:t>]</a:t>
            </a:r>
            <a:r>
              <a:rPr lang="zh-CN" altLang="en-US" dirty="0"/>
              <a:t>的和，二维数点即可</a:t>
            </a:r>
            <a:endParaRPr lang="en-US" altLang="zh-CN" dirty="0"/>
          </a:p>
          <a:p>
            <a:r>
              <a:rPr lang="zh-CN" altLang="en-US" dirty="0"/>
              <a:t>有初值，颜色段均摊导致查询次数</a:t>
            </a:r>
            <a:r>
              <a:rPr lang="en-US" altLang="zh-CN" dirty="0"/>
              <a:t>O(</a:t>
            </a:r>
            <a:r>
              <a:rPr lang="en-US" altLang="zh-CN" dirty="0" err="1"/>
              <a:t>n+m</a:t>
            </a:r>
            <a:r>
              <a:rPr lang="en-US" altLang="zh-CN" dirty="0"/>
              <a:t>)</a:t>
            </a:r>
            <a:r>
              <a:rPr lang="zh-CN" altLang="en-US" dirty="0"/>
              <a:t>次</a:t>
            </a:r>
            <a:endParaRPr lang="en-US" altLang="zh-CN" dirty="0"/>
          </a:p>
          <a:p>
            <a:r>
              <a:rPr lang="zh-CN" altLang="en-US"/>
              <a:t>总时间复杂度</a:t>
            </a:r>
            <a:r>
              <a:rPr lang="en-US" altLang="zh-CN"/>
              <a:t>O</a:t>
            </a:r>
            <a:r>
              <a:rPr lang="en-US" altLang="zh-CN" dirty="0"/>
              <a:t>((</a:t>
            </a:r>
            <a:r>
              <a:rPr lang="en-US" altLang="zh-CN" dirty="0" err="1"/>
              <a:t>n+m</a:t>
            </a:r>
            <a:r>
              <a:rPr lang="en-US" altLang="zh-CN" dirty="0"/>
              <a:t>)</a:t>
            </a:r>
            <a:r>
              <a:rPr lang="en-US" altLang="zh-CN" dirty="0" err="1"/>
              <a:t>logn</a:t>
            </a:r>
            <a:r>
              <a:rPr lang="en-US" altLang="zh-CN" dirty="0"/>
              <a:t>)</a:t>
            </a:r>
            <a:endParaRPr lang="en-US" altLang="zh-CN"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区间颜色段打标记一起</a:t>
            </a:r>
            <a:r>
              <a:rPr lang="zh-CN" altLang="en-US"/>
              <a:t>动</a:t>
            </a:r>
            <a:endParaRPr lang="zh-CN" altLang="en-US"/>
          </a:p>
        </p:txBody>
      </p:sp>
      <p:sp>
        <p:nvSpPr>
          <p:cNvPr id="3" name="内容占位符 2"/>
          <p:cNvSpPr>
            <a:spLocks noGrp="1"/>
          </p:cNvSpPr>
          <p:nvPr>
            <p:ph idx="1"/>
          </p:nvPr>
        </p:nvSpPr>
        <p:spPr/>
        <p:txBody>
          <a:bodyPr/>
          <a:p>
            <a:r>
              <a:rPr lang="zh-CN" altLang="en-US"/>
              <a:t>区间染色类问题的复杂</a:t>
            </a:r>
            <a:r>
              <a:rPr lang="zh-CN" altLang="en-US"/>
              <a:t>形式</a:t>
            </a:r>
            <a:endParaRPr lang="zh-CN" altLang="en-US"/>
          </a:p>
          <a:p>
            <a:r>
              <a:rPr lang="zh-CN" altLang="en-US"/>
              <a:t>一般会要求支持区间中每个颜色段进行移动，每个颜色段的移动是只需要考虑局部性质就可以确定的</a:t>
            </a:r>
            <a:endParaRPr lang="zh-CN" altLang="en-US"/>
          </a:p>
          <a:p>
            <a:r>
              <a:rPr lang="zh-CN" altLang="en-US"/>
              <a:t>设计一个可以合并的，移动颜色段的标记</a:t>
            </a:r>
            <a:r>
              <a:rPr lang="zh-CN" altLang="en-US"/>
              <a:t>即可</a:t>
            </a:r>
            <a:endParaRPr lang="zh-CN" altLang="en-US"/>
          </a:p>
          <a:p>
            <a:r>
              <a:rPr lang="zh-CN" altLang="en-US"/>
              <a:t>需要注意颜色段长度变成</a:t>
            </a:r>
            <a:r>
              <a:rPr lang="en-US" altLang="zh-CN"/>
              <a:t>0</a:t>
            </a:r>
            <a:r>
              <a:rPr lang="zh-CN" altLang="en-US"/>
              <a:t>之后消失这种情况，处理时需要维护最短的连续段，当长度变成</a:t>
            </a:r>
            <a:r>
              <a:rPr lang="en-US" altLang="zh-CN"/>
              <a:t>0</a:t>
            </a:r>
            <a:r>
              <a:rPr lang="zh-CN" altLang="en-US"/>
              <a:t>时递归到叶子上找到这个颜色段并删除，同时修改局部的其他颜色段的局部相关</a:t>
            </a:r>
            <a:r>
              <a:rPr lang="zh-CN" altLang="en-US"/>
              <a:t>信息</a:t>
            </a:r>
            <a:endParaRPr lang="zh-CN" altLang="en-US"/>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Luogu5066 [Ynoi2014] </a:t>
            </a:r>
            <a:r>
              <a:rPr lang="zh-CN" altLang="en-US" dirty="0"/>
              <a:t>人人本着正义之名</a:t>
            </a:r>
            <a:endParaRPr lang="zh-CN" altLang="en-US" dirty="0"/>
          </a:p>
        </p:txBody>
      </p:sp>
      <p:pic>
        <p:nvPicPr>
          <p:cNvPr id="7" name="内容占位符 6"/>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690688"/>
            <a:ext cx="8124825" cy="2743200"/>
          </a:xfrm>
        </p:spPr>
      </p:pic>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考虑用平衡树维护序列，将一段连续的同色极长段缩为一个点</a:t>
            </a:r>
            <a:endParaRPr lang="zh-CN" altLang="en-US" dirty="0"/>
          </a:p>
          <a:p>
            <a:r>
              <a:rPr lang="zh-CN" altLang="en-US" dirty="0"/>
              <a:t>发现操作具有对称性，本质上只有</a:t>
            </a:r>
            <a:endParaRPr lang="zh-CN" altLang="en-US" dirty="0"/>
          </a:p>
          <a:p>
            <a:r>
              <a:rPr lang="zh-CN" altLang="en-US" dirty="0"/>
              <a:t>区间染色为</a:t>
            </a:r>
            <a:r>
              <a:rPr lang="en-US" altLang="zh-CN" dirty="0"/>
              <a:t>0/1</a:t>
            </a:r>
            <a:endParaRPr lang="en-US" altLang="zh-CN" dirty="0"/>
          </a:p>
          <a:p>
            <a:r>
              <a:rPr lang="zh-CN" altLang="en-US" dirty="0"/>
              <a:t>区间每个数</a:t>
            </a:r>
            <a:r>
              <a:rPr lang="en-US" altLang="zh-CN" dirty="0"/>
              <a:t>or/and</a:t>
            </a:r>
            <a:r>
              <a:rPr lang="zh-CN" altLang="en-US" dirty="0"/>
              <a:t>上左</a:t>
            </a:r>
            <a:r>
              <a:rPr lang="en-US" altLang="zh-CN" dirty="0"/>
              <a:t>/</a:t>
            </a:r>
            <a:r>
              <a:rPr lang="zh-CN" altLang="en-US" dirty="0"/>
              <a:t>右</a:t>
            </a:r>
            <a:endParaRPr lang="zh-CN" altLang="en-US" dirty="0"/>
          </a:p>
          <a:p>
            <a:r>
              <a:rPr lang="zh-CN" altLang="en-US" dirty="0"/>
              <a:t>区间和</a:t>
            </a:r>
            <a:endParaRPr lang="zh-CN" altLang="en-US" dirty="0"/>
          </a:p>
          <a:p>
            <a:r>
              <a:rPr lang="zh-CN" altLang="en-US" dirty="0"/>
              <a:t>这三种操作</a:t>
            </a:r>
            <a:endParaRPr lang="zh-CN" altLang="en-US" dirty="0"/>
          </a:p>
        </p:txBody>
      </p:sp>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发现第二种操作其实就是让区间中</a:t>
            </a:r>
            <a:r>
              <a:rPr lang="en-US" altLang="zh-CN" dirty="0"/>
              <a:t>0/1</a:t>
            </a:r>
            <a:r>
              <a:rPr lang="zh-CN" altLang="en-US" dirty="0"/>
              <a:t>的同色极长段各自向左</a:t>
            </a:r>
            <a:r>
              <a:rPr lang="en-US" altLang="zh-CN" dirty="0"/>
              <a:t>/</a:t>
            </a:r>
            <a:r>
              <a:rPr lang="zh-CN" altLang="en-US" dirty="0"/>
              <a:t>右扩散一格的位置</a:t>
            </a:r>
            <a:endParaRPr lang="zh-CN" altLang="en-US" dirty="0"/>
          </a:p>
          <a:p>
            <a:r>
              <a:rPr lang="zh-CN" altLang="en-US" dirty="0"/>
              <a:t>我们修改的时候不修改这个给定的区间，而是让区间两端点根据操作种类和所在的同色极长段的颜色进行调整，具体来说就是检查一下是否包含这个同色极长段，然后调节我们这次修改的区间的位置</a:t>
            </a:r>
            <a:endParaRPr lang="zh-CN" altLang="en-US" dirty="0"/>
          </a:p>
          <a:p>
            <a:r>
              <a:rPr lang="zh-CN" altLang="en-US" dirty="0"/>
              <a:t>然后问题便转化为，每次区间中</a:t>
            </a:r>
            <a:r>
              <a:rPr lang="en-US" altLang="zh-CN" dirty="0"/>
              <a:t>0/1</a:t>
            </a:r>
            <a:r>
              <a:rPr lang="zh-CN" altLang="en-US" dirty="0"/>
              <a:t>的同色极长段各自变大</a:t>
            </a:r>
            <a:r>
              <a:rPr lang="en-US" altLang="zh-CN" dirty="0"/>
              <a:t>1</a:t>
            </a:r>
            <a:r>
              <a:rPr lang="zh-CN" altLang="en-US" dirty="0"/>
              <a:t>或者缩小</a:t>
            </a:r>
            <a:r>
              <a:rPr lang="en-US" altLang="zh-CN" dirty="0"/>
              <a:t>1</a:t>
            </a:r>
            <a:r>
              <a:rPr lang="zh-CN" altLang="en-US" dirty="0"/>
              <a:t>，这个可以通过在缩点平衡树结构上打标记来实现</a:t>
            </a:r>
            <a:endParaRPr lang="zh-CN" altLang="en-US" dirty="0"/>
          </a:p>
          <a:p>
            <a:endParaRPr lang="zh-CN" altLang="en-US" dirty="0"/>
          </a:p>
        </p:txBody>
      </p:sp>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因为有可能一个同色极长段在缩了之后变成</a:t>
            </a:r>
            <a:r>
              <a:rPr lang="en-US" altLang="zh-CN" dirty="0"/>
              <a:t>0</a:t>
            </a:r>
            <a:r>
              <a:rPr lang="zh-CN" altLang="en-US" dirty="0"/>
              <a:t>，所以我们需要维护一下区间内最小的同色极长段长度，如果是</a:t>
            </a:r>
            <a:r>
              <a:rPr lang="en-US" altLang="zh-CN" dirty="0"/>
              <a:t>0</a:t>
            </a:r>
            <a:r>
              <a:rPr lang="zh-CN" altLang="en-US" dirty="0"/>
              <a:t>则暴力将其删去，同时合并两边的段</a:t>
            </a:r>
            <a:endParaRPr lang="zh-CN" altLang="en-US" dirty="0"/>
          </a:p>
          <a:p>
            <a:r>
              <a:rPr lang="zh-CN" altLang="en-US" dirty="0"/>
              <a:t>可以发现每次修改只会增加</a:t>
            </a:r>
            <a:r>
              <a:rPr lang="en-US" altLang="zh-CN" dirty="0"/>
              <a:t>O(1)</a:t>
            </a:r>
            <a:r>
              <a:rPr lang="zh-CN" altLang="en-US" dirty="0"/>
              <a:t>个同色极长段，每次删除可以花</a:t>
            </a:r>
            <a:r>
              <a:rPr lang="en-US" altLang="zh-CN" dirty="0"/>
              <a:t>O(</a:t>
            </a:r>
            <a:r>
              <a:rPr lang="en-US" altLang="zh-CN" dirty="0" err="1"/>
              <a:t>logn</a:t>
            </a:r>
            <a:r>
              <a:rPr lang="en-US" altLang="zh-CN" dirty="0"/>
              <a:t>) </a:t>
            </a:r>
            <a:r>
              <a:rPr lang="zh-CN" altLang="en-US" dirty="0"/>
              <a:t>的代价减少一个同色极长段</a:t>
            </a:r>
            <a:endParaRPr lang="zh-CN" altLang="en-US" dirty="0"/>
          </a:p>
          <a:p>
            <a:r>
              <a:rPr lang="zh-CN" altLang="en-US" dirty="0"/>
              <a:t>总时间复杂度</a:t>
            </a:r>
            <a:r>
              <a:rPr lang="en-US" altLang="zh-CN" dirty="0"/>
              <a:t>O((</a:t>
            </a:r>
            <a:r>
              <a:rPr lang="en-US" altLang="zh-CN" dirty="0" err="1"/>
              <a:t>n+m</a:t>
            </a:r>
            <a:r>
              <a:rPr lang="en-US" altLang="zh-CN" dirty="0"/>
              <a:t>)</a:t>
            </a:r>
            <a:r>
              <a:rPr lang="en-US" altLang="zh-CN" dirty="0" err="1"/>
              <a:t>logn</a:t>
            </a:r>
            <a:r>
              <a:rPr lang="en-US" altLang="zh-CN" dirty="0"/>
              <a:t>) </a:t>
            </a:r>
            <a:r>
              <a:rPr lang="zh-CN" altLang="en-US" dirty="0"/>
              <a:t>，空间复杂度</a:t>
            </a:r>
            <a:r>
              <a:rPr lang="en-US" altLang="zh-CN" dirty="0"/>
              <a:t>O(n)</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r>
              <a:rPr lang="zh-CN" altLang="en-US" dirty="0"/>
              <a:t>的查询</a:t>
            </a:r>
            <a:endParaRPr lang="zh-CN" altLang="en-US" dirty="0"/>
          </a:p>
        </p:txBody>
      </p:sp>
      <p:sp>
        <p:nvSpPr>
          <p:cNvPr id="3" name="内容占位符 2"/>
          <p:cNvSpPr>
            <a:spLocks noGrp="1"/>
          </p:cNvSpPr>
          <p:nvPr>
            <p:ph idx="1"/>
          </p:nvPr>
        </p:nvSpPr>
        <p:spPr/>
        <p:txBody>
          <a:bodyPr>
            <a:normAutofit/>
          </a:bodyPr>
          <a:lstStyle/>
          <a:p>
            <a:r>
              <a:rPr lang="zh-CN" altLang="en-US" dirty="0"/>
              <a:t>递归到叶子节点，一路维护信息即可</a:t>
            </a:r>
            <a:endParaRPr lang="zh-CN" altLang="en-US" dirty="0"/>
          </a:p>
        </p:txBody>
      </p:sp>
      <p:pic>
        <p:nvPicPr>
          <p:cNvPr id="90115" name="Picture 3"/>
          <p:cNvPicPr>
            <a:picLocks noChangeAspect="1" noChangeArrowheads="1"/>
          </p:cNvPicPr>
          <p:nvPr/>
        </p:nvPicPr>
        <p:blipFill>
          <a:blip r:embed="rId1" cstate="print"/>
          <a:srcRect/>
          <a:stretch>
            <a:fillRect/>
          </a:stretch>
        </p:blipFill>
        <p:spPr bwMode="auto">
          <a:xfrm>
            <a:off x="838200" y="2432547"/>
            <a:ext cx="6925946" cy="3744416"/>
          </a:xfrm>
          <a:prstGeom prst="rect">
            <a:avLst/>
          </a:prstGeom>
          <a:noFill/>
          <a:ln w="9525">
            <a:noFill/>
            <a:miter lim="800000"/>
            <a:headEnd/>
            <a:tailEnd/>
          </a:ln>
        </p:spPr>
      </p:pic>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ltLang="zh-CN" dirty="0"/>
              <a:t>LOJ6777. </a:t>
            </a:r>
            <a:r>
              <a:rPr lang="zh-CN" altLang="en-US" dirty="0"/>
              <a:t>「</a:t>
            </a:r>
            <a:r>
              <a:rPr lang="en-US" altLang="zh-CN" dirty="0"/>
              <a:t>2021 </a:t>
            </a:r>
            <a:r>
              <a:rPr lang="zh-CN" altLang="en-US" dirty="0"/>
              <a:t>营员交流」大毒瘤</a:t>
            </a:r>
            <a:endParaRPr lang="zh-CN" altLang="en-US" dirty="0"/>
          </a:p>
        </p:txBody>
      </p:sp>
      <p:pic>
        <p:nvPicPr>
          <p:cNvPr id="5" name="Content Placeholder 4"/>
          <p:cNvPicPr>
            <a:picLocks noGrp="1" noChangeAspect="1"/>
          </p:cNvPicPr>
          <p:nvPr>
            <p:ph idx="1"/>
          </p:nvPr>
        </p:nvPicPr>
        <p:blipFill>
          <a:blip r:embed="rId1"/>
          <a:stretch>
            <a:fillRect/>
          </a:stretch>
        </p:blipFill>
        <p:spPr>
          <a:xfrm>
            <a:off x="838200" y="1690687"/>
            <a:ext cx="9344985" cy="3367873"/>
          </a:xfrm>
        </p:spPr>
      </p:pic>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分析</a:t>
            </a:r>
            <a:endParaRPr lang="zh-CN" altLang="en-US" dirty="0"/>
          </a:p>
        </p:txBody>
      </p:sp>
      <p:sp>
        <p:nvSpPr>
          <p:cNvPr id="3" name="Content Placeholder 2"/>
          <p:cNvSpPr>
            <a:spLocks noGrp="1"/>
          </p:cNvSpPr>
          <p:nvPr>
            <p:ph idx="1"/>
          </p:nvPr>
        </p:nvSpPr>
        <p:spPr/>
        <p:txBody>
          <a:bodyPr/>
          <a:lstStyle/>
          <a:p>
            <a:r>
              <a:rPr lang="zh-CN" altLang="en-US" dirty="0"/>
              <a:t>重点在于均摊的性质</a:t>
            </a:r>
            <a:endParaRPr lang="en-US" altLang="zh-CN" dirty="0"/>
          </a:p>
          <a:p>
            <a:r>
              <a:rPr lang="zh-CN" altLang="en-US" dirty="0"/>
              <a:t>考虑使用连续段均摊来解决</a:t>
            </a:r>
            <a:endParaRPr lang="en-US" altLang="zh-CN" dirty="0"/>
          </a:p>
          <a:p>
            <a:r>
              <a:rPr lang="zh-CN" altLang="en-US" dirty="0"/>
              <a:t>问题在于批处理范围修改操作</a:t>
            </a:r>
            <a:endParaRPr lang="zh-CN" altLang="en-US"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Solution</a:t>
            </a:r>
            <a:endParaRPr lang="zh-CN" altLang="en-US" dirty="0"/>
          </a:p>
        </p:txBody>
      </p:sp>
      <p:sp>
        <p:nvSpPr>
          <p:cNvPr id="3" name="Content Placeholder 2"/>
          <p:cNvSpPr>
            <a:spLocks noGrp="1"/>
          </p:cNvSpPr>
          <p:nvPr>
            <p:ph idx="1"/>
          </p:nvPr>
        </p:nvSpPr>
        <p:spPr/>
        <p:txBody>
          <a:bodyPr/>
          <a:lstStyle/>
          <a:p>
            <a:r>
              <a:rPr lang="zh-CN" altLang="en-US" dirty="0"/>
              <a:t>维护每个极长的有树的段以及有火的段</a:t>
            </a:r>
            <a:endParaRPr lang="en-US" altLang="zh-CN" dirty="0"/>
          </a:p>
          <a:p>
            <a:r>
              <a:rPr lang="zh-CN" altLang="en-US" dirty="0"/>
              <a:t>树生长操作就是区间有树的段每个位置加一个数</a:t>
            </a:r>
            <a:endParaRPr lang="en-US" altLang="zh-CN" dirty="0"/>
          </a:p>
          <a:p>
            <a:r>
              <a:rPr lang="zh-CN" altLang="en-US" dirty="0"/>
              <a:t>放火操作就是区间内部所有树段被删除</a:t>
            </a:r>
            <a:endParaRPr lang="en-US" altLang="zh-CN" dirty="0"/>
          </a:p>
          <a:p>
            <a:r>
              <a:rPr lang="zh-CN" altLang="en-US" dirty="0"/>
              <a:t>每次蔓延可以直接打一个区间树段长度</a:t>
            </a:r>
            <a:r>
              <a:rPr lang="en-US" altLang="zh-CN" dirty="0"/>
              <a:t>-2</a:t>
            </a:r>
            <a:r>
              <a:rPr lang="zh-CN" altLang="en-US" dirty="0"/>
              <a:t>的标记，然后把减到</a:t>
            </a:r>
            <a:r>
              <a:rPr lang="en-US" altLang="zh-CN" dirty="0"/>
              <a:t>0</a:t>
            </a:r>
            <a:r>
              <a:rPr lang="zh-CN" altLang="en-US" dirty="0"/>
              <a:t>以下的树段删除，两边的火段合并</a:t>
            </a:r>
            <a:endParaRPr lang="en-US" altLang="zh-CN" dirty="0"/>
          </a:p>
          <a:p>
            <a:r>
              <a:rPr lang="zh-CN" altLang="en-US" dirty="0"/>
              <a:t>问题在于每次蔓延删掉的树高度不一定一样，因为每个位置是不对称的，有高度这个因素</a:t>
            </a:r>
            <a:endParaRPr lang="en-US" altLang="zh-CN" dirty="0"/>
          </a:p>
        </p:txBody>
      </p:sp>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考虑对每个火，维护出其左右的树高度分别是多少</a:t>
            </a:r>
            <a:endParaRPr lang="en-US" altLang="zh-CN" dirty="0"/>
          </a:p>
          <a:p>
            <a:r>
              <a:rPr lang="zh-CN" altLang="en-US" dirty="0"/>
              <a:t>然后维护区间的所有火左右的树高度的和</a:t>
            </a:r>
            <a:endParaRPr lang="en-US" altLang="zh-CN" dirty="0"/>
          </a:p>
          <a:p>
            <a:r>
              <a:rPr lang="zh-CN" altLang="en-US" dirty="0"/>
              <a:t>这样区间蔓延的时候就是区间树高度和减去区间所有火两边树高度和</a:t>
            </a:r>
            <a:endParaRPr lang="en-US" altLang="zh-CN" dirty="0"/>
          </a:p>
          <a:p>
            <a:r>
              <a:rPr lang="zh-CN" altLang="en-US" dirty="0"/>
              <a:t>考虑将树按照高度分为不同的段，每个段内高度一样</a:t>
            </a:r>
            <a:endParaRPr lang="en-US" altLang="zh-CN" dirty="0"/>
          </a:p>
          <a:p>
            <a:r>
              <a:rPr lang="zh-CN" altLang="en-US" dirty="0"/>
              <a:t>每次区间加的时候，只有两端的连续段可能被拆分为两个新的段，所以这样的段总共</a:t>
            </a:r>
            <a:r>
              <a:rPr lang="en-US" altLang="zh-CN" dirty="0"/>
              <a:t>O(</a:t>
            </a:r>
            <a:r>
              <a:rPr lang="en-US" altLang="zh-CN" dirty="0" err="1"/>
              <a:t>n+q</a:t>
            </a:r>
            <a:r>
              <a:rPr lang="en-US" altLang="zh-CN" dirty="0"/>
              <a:t>)</a:t>
            </a:r>
            <a:r>
              <a:rPr lang="zh-CN" altLang="en-US" dirty="0"/>
              <a:t>个</a:t>
            </a:r>
            <a:endParaRPr lang="en-US" altLang="zh-CN" dirty="0"/>
          </a:p>
          <a:p>
            <a:endParaRPr lang="zh-CN" altLang="en-US" dirty="0"/>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如果一个火的段旁边树的段高度发生变化，那一定是原来的树的段被烧没了，于是维护区间每个火段旁边树段的最短长度，烧没了递归下去处理一下即可，这里均摊递归</a:t>
            </a:r>
            <a:r>
              <a:rPr lang="en-US" altLang="zh-CN" dirty="0"/>
              <a:t>O(</a:t>
            </a:r>
            <a:r>
              <a:rPr lang="en-US" altLang="zh-CN" dirty="0" err="1"/>
              <a:t>n+q</a:t>
            </a:r>
            <a:r>
              <a:rPr lang="en-US" altLang="zh-CN" dirty="0"/>
              <a:t>)</a:t>
            </a:r>
            <a:r>
              <a:rPr lang="zh-CN" altLang="en-US" dirty="0"/>
              <a:t>次</a:t>
            </a:r>
            <a:endParaRPr lang="en-US" altLang="zh-CN" dirty="0"/>
          </a:p>
          <a:p>
            <a:r>
              <a:rPr lang="zh-CN" altLang="en-US" dirty="0"/>
              <a:t>还需要注意一个均摊是区间如果很多火的段，我把这些段浇灭了的话会导致区间这些火都变成树</a:t>
            </a:r>
            <a:endParaRPr lang="en-US" altLang="zh-CN" dirty="0"/>
          </a:p>
          <a:p>
            <a:r>
              <a:rPr lang="zh-CN" altLang="en-US" dirty="0"/>
              <a:t>但这些树高度是一样的，所以也是同样的连续段</a:t>
            </a:r>
            <a:endParaRPr lang="en-US" altLang="zh-CN" dirty="0"/>
          </a:p>
          <a:p>
            <a:r>
              <a:rPr lang="zh-CN" altLang="en-US" dirty="0"/>
              <a:t>然后火的段数显然也有均摊，所以这里还是均摊</a:t>
            </a:r>
            <a:r>
              <a:rPr lang="en-US" altLang="zh-CN" dirty="0"/>
              <a:t>O(</a:t>
            </a:r>
            <a:r>
              <a:rPr lang="en-US" altLang="zh-CN" dirty="0" err="1"/>
              <a:t>n+q</a:t>
            </a:r>
            <a:r>
              <a:rPr lang="en-US" altLang="zh-CN" dirty="0"/>
              <a:t>)</a:t>
            </a:r>
            <a:r>
              <a:rPr lang="zh-CN" altLang="en-US" dirty="0"/>
              <a:t>次</a:t>
            </a:r>
            <a:endParaRPr lang="en-US" altLang="zh-CN" dirty="0"/>
          </a:p>
          <a:p>
            <a:endParaRPr lang="en-US" altLang="zh-CN" dirty="0"/>
          </a:p>
          <a:p>
            <a:r>
              <a:rPr lang="zh-CN" altLang="en-US" dirty="0"/>
              <a:t>总时间复杂度</a:t>
            </a:r>
            <a:r>
              <a:rPr lang="en-US" altLang="zh-CN" dirty="0"/>
              <a:t>O((</a:t>
            </a:r>
            <a:r>
              <a:rPr lang="en-US" altLang="zh-CN" dirty="0" err="1"/>
              <a:t>n+q</a:t>
            </a:r>
            <a:r>
              <a:rPr lang="en-US" altLang="zh-CN" dirty="0"/>
              <a:t>)</a:t>
            </a:r>
            <a:r>
              <a:rPr lang="en-US" altLang="zh-CN" dirty="0" err="1"/>
              <a:t>logn</a:t>
            </a:r>
            <a:r>
              <a:rPr lang="en-US" altLang="zh-CN" dirty="0"/>
              <a:t>)</a:t>
            </a:r>
            <a:endParaRPr lang="zh-CN" altLang="en-US" dirty="0"/>
          </a:p>
          <a:p>
            <a:endParaRPr lang="zh-CN" altLang="en-US" dirty="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PKUSC2021D1T2 </a:t>
            </a:r>
            <a:r>
              <a:rPr lang="zh-CN" altLang="en-US" dirty="0"/>
              <a:t>逛街</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395095"/>
            <a:ext cx="7299325" cy="5462905"/>
          </a:xfrm>
        </p:spPr>
      </p:pic>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zh-CN" altLang="en-US"/>
          </a:p>
        </p:txBody>
      </p:sp>
      <p:sp>
        <p:nvSpPr>
          <p:cNvPr id="3" name="内容占位符 2"/>
          <p:cNvSpPr>
            <a:spLocks noGrp="1"/>
          </p:cNvSpPr>
          <p:nvPr>
            <p:ph idx="1"/>
          </p:nvPr>
        </p:nvSpPr>
        <p:spPr/>
        <p:txBody>
          <a:bodyPr/>
          <a:lstStyle/>
          <a:p>
            <a:r>
              <a:rPr lang="zh-CN" altLang="en-US"/>
              <a:t>这个结构是类似于颜色段均摊</a:t>
            </a:r>
            <a:r>
              <a:rPr lang="zh-CN" altLang="en-US"/>
              <a:t>的</a:t>
            </a:r>
            <a:endParaRPr lang="zh-CN" altLang="en-US"/>
          </a:p>
          <a:p>
            <a:r>
              <a:rPr lang="zh-CN" altLang="en-US"/>
              <a:t>将值相同的连续段缩起来，每次修改就是区间内每个颜色段长度会发生</a:t>
            </a:r>
            <a:r>
              <a:rPr lang="zh-CN" altLang="en-US"/>
              <a:t>变化</a:t>
            </a:r>
            <a:endParaRPr lang="zh-CN" altLang="en-US"/>
          </a:p>
          <a:p>
            <a:r>
              <a:rPr lang="zh-CN" altLang="en-US"/>
              <a:t>对于每一段：</a:t>
            </a:r>
            <a:endParaRPr lang="zh-CN" altLang="en-US"/>
          </a:p>
          <a:p>
            <a:r>
              <a:rPr lang="zh-CN" altLang="en-US"/>
              <a:t>如果这一段的值比相邻两段的值都大，则操作后这一段长度会</a:t>
            </a:r>
            <a:r>
              <a:rPr lang="en-US" altLang="zh-CN"/>
              <a:t>+1</a:t>
            </a:r>
            <a:endParaRPr lang="en-US" altLang="zh-CN"/>
          </a:p>
          <a:p>
            <a:r>
              <a:rPr lang="zh-CN" altLang="en-US">
                <a:sym typeface="+mn-ea"/>
              </a:rPr>
              <a:t>如果这一段的值比相邻两段的值都</a:t>
            </a:r>
            <a:r>
              <a:rPr lang="zh-CN" altLang="en-US">
                <a:sym typeface="+mn-ea"/>
              </a:rPr>
              <a:t>小，则操作后这一段长度会</a:t>
            </a:r>
            <a:r>
              <a:rPr lang="en-US" altLang="zh-CN">
                <a:sym typeface="+mn-ea"/>
              </a:rPr>
              <a:t>-1</a:t>
            </a:r>
            <a:endParaRPr lang="en-US" altLang="zh-CN">
              <a:sym typeface="+mn-ea"/>
            </a:endParaRPr>
          </a:p>
          <a:p>
            <a:r>
              <a:rPr lang="zh-CN" altLang="en-US"/>
              <a:t>如果这一段比相邻两段中一个大一个小，则操作后这一段长度不</a:t>
            </a:r>
            <a:r>
              <a:rPr lang="zh-CN" altLang="en-US"/>
              <a:t>变</a:t>
            </a:r>
            <a:endParaRPr lang="zh-CN" altLang="en-US"/>
          </a:p>
          <a:p>
            <a:endParaRPr lang="zh-CN" altLang="en-US"/>
          </a:p>
          <a:p>
            <a:endParaRPr lang="zh-CN" altLang="en-US"/>
          </a:p>
        </p:txBody>
      </p:sp>
      <p:graphicFrame>
        <p:nvGraphicFramePr>
          <p:cNvPr id="4" name="对象 3"/>
          <p:cNvGraphicFramePr/>
          <p:nvPr/>
        </p:nvGraphicFramePr>
        <p:xfrm>
          <a:off x="838200" y="5666105"/>
          <a:ext cx="8433435" cy="1092835"/>
        </p:xfrm>
        <a:graphic>
          <a:graphicData uri="http://schemas.openxmlformats.org/presentationml/2006/ole">
            <mc:AlternateContent xmlns:mc="http://schemas.openxmlformats.org/markup-compatibility/2006">
              <mc:Choice xmlns:v="urn:schemas-microsoft-com:vml" Requires="v">
                <p:oleObj spid="_x0000_s5" name="" r:id="rId1" imgW="8426450" imgH="1092200" progId="Paint.Picture">
                  <p:embed/>
                </p:oleObj>
              </mc:Choice>
              <mc:Fallback>
                <p:oleObj name="" r:id="rId1" imgW="8426450" imgH="1092200" progId="Paint.Picture">
                  <p:embed/>
                  <p:pic>
                    <p:nvPicPr>
                      <p:cNvPr id="0" name="图片 4"/>
                      <p:cNvPicPr/>
                      <p:nvPr/>
                    </p:nvPicPr>
                    <p:blipFill>
                      <a:blip r:embed="rId2"/>
                      <a:stretch>
                        <a:fillRect/>
                      </a:stretch>
                    </p:blipFill>
                    <p:spPr>
                      <a:xfrm>
                        <a:off x="838200" y="5666105"/>
                        <a:ext cx="8433435" cy="1092835"/>
                      </a:xfrm>
                      <a:prstGeom prst="rect">
                        <a:avLst/>
                      </a:prstGeom>
                    </p:spPr>
                  </p:pic>
                </p:oleObj>
              </mc:Fallback>
            </mc:AlternateContent>
          </a:graphicData>
        </a:graphic>
      </p:graphicFrame>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t>这里可以使用颜色段均摊的方法维护</a:t>
            </a:r>
            <a:endParaRPr lang="zh-CN" altLang="en-US"/>
          </a:p>
          <a:p>
            <a:r>
              <a:rPr lang="zh-CN" altLang="en-US"/>
              <a:t>使用平衡树维护缩了颜色段的序列，每一段有信息</a:t>
            </a:r>
            <a:r>
              <a:rPr lang="en-US" altLang="zh-CN"/>
              <a:t> a,b </a:t>
            </a:r>
            <a:r>
              <a:rPr lang="zh-CN" altLang="en-US"/>
              <a:t>表示长度以及每次操作后会变长</a:t>
            </a:r>
            <a:r>
              <a:rPr lang="en-US" altLang="zh-CN"/>
              <a:t> b</a:t>
            </a:r>
            <a:r>
              <a:rPr lang="zh-CN" altLang="en-US"/>
              <a:t>，有标记</a:t>
            </a:r>
            <a:r>
              <a:rPr lang="en-US" altLang="zh-CN"/>
              <a:t> c </a:t>
            </a:r>
            <a:r>
              <a:rPr lang="zh-CN" altLang="en-US"/>
              <a:t>表示进行了</a:t>
            </a:r>
            <a:r>
              <a:rPr lang="en-US" altLang="zh-CN"/>
              <a:t> c </a:t>
            </a:r>
            <a:r>
              <a:rPr lang="zh-CN" altLang="en-US"/>
              <a:t>次修改操作</a:t>
            </a:r>
            <a:endParaRPr lang="en-US" altLang="zh-CN"/>
          </a:p>
          <a:p>
            <a:r>
              <a:rPr lang="zh-CN" altLang="en-US"/>
              <a:t>平衡树额外维护一个区间</a:t>
            </a:r>
            <a:r>
              <a:rPr lang="en-US" altLang="zh-CN"/>
              <a:t> a </a:t>
            </a:r>
            <a:r>
              <a:rPr lang="zh-CN" altLang="en-US"/>
              <a:t>的</a:t>
            </a:r>
            <a:r>
              <a:rPr lang="zh-CN" altLang="en-US"/>
              <a:t>和</a:t>
            </a:r>
            <a:endParaRPr lang="zh-CN" altLang="en-US"/>
          </a:p>
          <a:p>
            <a:r>
              <a:rPr lang="zh-CN" altLang="en-US"/>
              <a:t>每次区间进行修改操作时，区间</a:t>
            </a:r>
            <a:r>
              <a:rPr lang="en-US" altLang="zh-CN"/>
              <a:t> c+=1</a:t>
            </a:r>
            <a:r>
              <a:rPr lang="zh-CN" altLang="en-US"/>
              <a:t>，</a:t>
            </a:r>
            <a:r>
              <a:rPr lang="en-US" altLang="zh-CN"/>
              <a:t>a+=b</a:t>
            </a:r>
            <a:endParaRPr lang="en-US" altLang="zh-CN"/>
          </a:p>
          <a:p>
            <a:endParaRPr lang="zh-CN" altLang="en-US"/>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sym typeface="+mn-ea"/>
              </a:rPr>
              <a:t>这里需要特判一个颜色段消失的情况</a:t>
            </a:r>
            <a:endParaRPr lang="zh-CN" altLang="en-US"/>
          </a:p>
          <a:p>
            <a:r>
              <a:rPr lang="zh-CN" altLang="en-US">
                <a:sym typeface="+mn-ea"/>
              </a:rPr>
              <a:t>颜色段消失等价于</a:t>
            </a:r>
            <a:r>
              <a:rPr lang="en-US" altLang="zh-CN">
                <a:sym typeface="+mn-ea"/>
              </a:rPr>
              <a:t> a=0</a:t>
            </a:r>
            <a:r>
              <a:rPr lang="zh-CN" altLang="en-US">
                <a:sym typeface="+mn-ea"/>
              </a:rPr>
              <a:t>，平衡树需要额外维护区间最小的</a:t>
            </a:r>
            <a:r>
              <a:rPr lang="en-US" altLang="zh-CN">
                <a:sym typeface="+mn-ea"/>
              </a:rPr>
              <a:t> a</a:t>
            </a:r>
            <a:r>
              <a:rPr lang="zh-CN" altLang="en-US">
                <a:sym typeface="+mn-ea"/>
              </a:rPr>
              <a:t>，这里只需要对</a:t>
            </a:r>
            <a:r>
              <a:rPr lang="en-US" altLang="zh-CN">
                <a:sym typeface="+mn-ea"/>
              </a:rPr>
              <a:t> b=-1 </a:t>
            </a:r>
            <a:r>
              <a:rPr lang="zh-CN" altLang="en-US">
                <a:sym typeface="+mn-ea"/>
              </a:rPr>
              <a:t>的段维护这个信息，每次修改的时候一起变小</a:t>
            </a:r>
            <a:endParaRPr lang="zh-CN" altLang="en-US"/>
          </a:p>
          <a:p>
            <a:r>
              <a:rPr lang="zh-CN" altLang="en-US"/>
              <a:t>颜色段消失的时候在平衡树上二分，递归进所有</a:t>
            </a:r>
            <a:r>
              <a:rPr lang="en-US" altLang="zh-CN"/>
              <a:t> min(a)=0 </a:t>
            </a:r>
            <a:r>
              <a:rPr lang="zh-CN" altLang="en-US"/>
              <a:t>的儿子，这样可以</a:t>
            </a:r>
            <a:r>
              <a:rPr lang="en-US" altLang="zh-CN"/>
              <a:t> O(logn) </a:t>
            </a:r>
            <a:r>
              <a:rPr lang="zh-CN" altLang="en-US"/>
              <a:t>代价干掉一个颜色段，由于颜色段均摊，这部分时间复杂度</a:t>
            </a:r>
            <a:r>
              <a:rPr lang="en-US" altLang="zh-CN"/>
              <a:t> O((n+m)logn)</a:t>
            </a:r>
            <a:endParaRPr lang="en-US" altLang="zh-CN"/>
          </a:p>
          <a:p>
            <a:endParaRPr lang="en-US" altLang="zh-CN"/>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t>再考虑这题的</a:t>
            </a:r>
            <a:r>
              <a:rPr lang="zh-CN" altLang="en-US"/>
              <a:t>询问</a:t>
            </a:r>
            <a:endParaRPr lang="zh-CN" altLang="en-US"/>
          </a:p>
          <a:p>
            <a:r>
              <a:rPr lang="zh-CN" altLang="en-US"/>
              <a:t>询问的信息是楼房重建，我们可以在平衡树上直接维护楼房重建的信息，区间询问的时候需要自顶向下定位到具体的左右端点所在颜色段，之后单点修改的时候和楼房重建类似</a:t>
            </a:r>
            <a:r>
              <a:rPr lang="zh-CN" altLang="en-US"/>
              <a:t>维护</a:t>
            </a:r>
            <a:endParaRPr lang="zh-CN" altLang="en-US"/>
          </a:p>
          <a:p>
            <a:r>
              <a:rPr lang="zh-CN" altLang="en-US"/>
              <a:t>总时间复杂度</a:t>
            </a:r>
            <a:r>
              <a:rPr lang="en-US" altLang="zh-CN"/>
              <a:t> O((n+m)log^2n)</a:t>
            </a:r>
            <a:endParaRPr lang="en-US" altLang="zh-CN"/>
          </a:p>
          <a:p>
            <a:endParaRPr lang="en-US" altLang="zh-CN"/>
          </a:p>
          <a:p>
            <a:r>
              <a:rPr lang="zh-CN" altLang="en-US"/>
              <a:t>离线的话应该可以少个</a:t>
            </a:r>
            <a:r>
              <a:rPr lang="en-US" altLang="zh-CN"/>
              <a:t> log</a:t>
            </a:r>
            <a:r>
              <a:rPr lang="zh-CN" altLang="en-US"/>
              <a:t>，比较</a:t>
            </a:r>
            <a:r>
              <a:rPr lang="zh-CN" altLang="en-US"/>
              <a:t>麻烦</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自我介绍</a:t>
            </a:r>
            <a:endParaRPr lang="zh-CN" altLang="en-US" dirty="0"/>
          </a:p>
        </p:txBody>
      </p:sp>
      <p:sp>
        <p:nvSpPr>
          <p:cNvPr id="3" name="内容占位符 2"/>
          <p:cNvSpPr>
            <a:spLocks noGrp="1"/>
          </p:cNvSpPr>
          <p:nvPr>
            <p:ph idx="1"/>
          </p:nvPr>
        </p:nvSpPr>
        <p:spPr/>
        <p:txBody>
          <a:bodyPr/>
          <a:lstStyle/>
          <a:p>
            <a:r>
              <a:rPr lang="zh-CN" altLang="en-US" dirty="0">
                <a:sym typeface="+mn-ea"/>
              </a:rPr>
              <a:t>洛谷上的</a:t>
            </a:r>
            <a:r>
              <a:rPr lang="en-US" altLang="zh-CN" dirty="0">
                <a:sym typeface="+mn-ea"/>
              </a:rPr>
              <a:t>ID</a:t>
            </a:r>
            <a:r>
              <a:rPr lang="zh-CN" altLang="en-US" dirty="0">
                <a:sym typeface="+mn-ea"/>
              </a:rPr>
              <a:t>：</a:t>
            </a:r>
            <a:r>
              <a:rPr lang="en-US" altLang="zh-CN" dirty="0" err="1">
                <a:sym typeface="+mn-ea"/>
              </a:rPr>
              <a:t>noip</a:t>
            </a:r>
            <a:endParaRPr lang="en-US" altLang="zh-CN" dirty="0"/>
          </a:p>
          <a:p>
            <a:r>
              <a:rPr lang="zh-CN" altLang="en-US" dirty="0">
                <a:sym typeface="+mn-ea"/>
              </a:rPr>
              <a:t>其他地方的</a:t>
            </a:r>
            <a:r>
              <a:rPr lang="en-US" altLang="zh-CN" dirty="0">
                <a:sym typeface="+mn-ea"/>
              </a:rPr>
              <a:t>ID</a:t>
            </a:r>
            <a:r>
              <a:rPr lang="zh-CN" altLang="en-US" dirty="0">
                <a:sym typeface="+mn-ea"/>
              </a:rPr>
              <a:t>：</a:t>
            </a:r>
            <a:r>
              <a:rPr lang="en-US" altLang="zh-CN" dirty="0">
                <a:sym typeface="+mn-ea"/>
              </a:rPr>
              <a:t>nzhtl1477</a:t>
            </a:r>
            <a:r>
              <a:rPr lang="zh-CN" altLang="en-US" dirty="0">
                <a:sym typeface="+mn-ea"/>
              </a:rPr>
              <a:t>，</a:t>
            </a:r>
            <a:r>
              <a:rPr lang="en-US" altLang="zh-CN" dirty="0">
                <a:sym typeface="+mn-ea"/>
              </a:rPr>
              <a:t>ODT</a:t>
            </a:r>
            <a:endParaRPr lang="en-US" altLang="zh-CN" dirty="0"/>
          </a:p>
          <a:p>
            <a:r>
              <a:rPr lang="zh-CN" altLang="en-US" dirty="0">
                <a:sym typeface="+mn-ea"/>
              </a:rPr>
              <a:t>擅长数据结构</a:t>
            </a:r>
            <a:endParaRPr lang="en-US" altLang="zh-CN" dirty="0"/>
          </a:p>
          <a:p>
            <a:r>
              <a:rPr lang="en-US" altLang="zh-CN" dirty="0">
                <a:sym typeface="+mn-ea"/>
              </a:rPr>
              <a:t>THUWC2020</a:t>
            </a:r>
            <a:r>
              <a:rPr lang="zh-CN" altLang="en-US" dirty="0">
                <a:sym typeface="+mn-ea"/>
              </a:rPr>
              <a:t>，</a:t>
            </a:r>
            <a:r>
              <a:rPr lang="en-US" altLang="zh-CN" dirty="0">
                <a:sym typeface="+mn-ea"/>
              </a:rPr>
              <a:t>CTT2020</a:t>
            </a:r>
            <a:r>
              <a:rPr lang="zh-CN" altLang="en-US" dirty="0">
                <a:sym typeface="+mn-ea"/>
              </a:rPr>
              <a:t>，</a:t>
            </a:r>
            <a:r>
              <a:rPr lang="en-US" altLang="zh-CN" dirty="0">
                <a:sym typeface="+mn-ea"/>
              </a:rPr>
              <a:t>CTS2021</a:t>
            </a:r>
            <a:r>
              <a:rPr lang="zh-CN" altLang="en-US" dirty="0">
                <a:sym typeface="+mn-ea"/>
              </a:rPr>
              <a:t>，</a:t>
            </a:r>
            <a:r>
              <a:rPr lang="en-US" altLang="zh-CN" dirty="0">
                <a:sym typeface="+mn-ea"/>
              </a:rPr>
              <a:t>NOI2020</a:t>
            </a:r>
            <a:r>
              <a:rPr lang="zh-CN" altLang="en-US" dirty="0">
                <a:sym typeface="+mn-ea"/>
              </a:rPr>
              <a:t>，</a:t>
            </a:r>
            <a:r>
              <a:rPr lang="en-US" altLang="zh-CN" dirty="0">
                <a:sym typeface="+mn-ea"/>
              </a:rPr>
              <a:t>CTT2021</a:t>
            </a:r>
            <a:r>
              <a:rPr lang="zh-CN" altLang="en-US" dirty="0">
                <a:sym typeface="+mn-ea"/>
              </a:rPr>
              <a:t>，</a:t>
            </a:r>
            <a:r>
              <a:rPr lang="en-US" altLang="zh-CN" dirty="0">
                <a:sym typeface="+mn-ea"/>
              </a:rPr>
              <a:t>CTS2022</a:t>
            </a:r>
            <a:r>
              <a:rPr lang="zh-CN" altLang="en-US" dirty="0">
                <a:sym typeface="+mn-ea"/>
              </a:rPr>
              <a:t>，</a:t>
            </a:r>
            <a:r>
              <a:rPr lang="en-US" altLang="zh-CN" dirty="0">
                <a:sym typeface="+mn-ea"/>
              </a:rPr>
              <a:t>THUSC2022</a:t>
            </a:r>
            <a:r>
              <a:rPr lang="zh-CN" altLang="en-US" dirty="0">
                <a:sym typeface="+mn-ea"/>
              </a:rPr>
              <a:t>，</a:t>
            </a:r>
            <a:r>
              <a:rPr lang="en-US" altLang="zh-CN" dirty="0">
                <a:sym typeface="+mn-ea"/>
              </a:rPr>
              <a:t>WC2022</a:t>
            </a:r>
            <a:r>
              <a:rPr lang="zh-CN" altLang="en-US" dirty="0">
                <a:sym typeface="+mn-ea"/>
              </a:rPr>
              <a:t>，</a:t>
            </a:r>
            <a:r>
              <a:rPr lang="en-US" altLang="zh-CN" dirty="0">
                <a:sym typeface="+mn-ea"/>
              </a:rPr>
              <a:t>CTT2022</a:t>
            </a:r>
            <a:r>
              <a:rPr lang="zh-CN" altLang="en-US" dirty="0">
                <a:sym typeface="+mn-ea"/>
              </a:rPr>
              <a:t>，</a:t>
            </a:r>
            <a:r>
              <a:rPr lang="en-US" altLang="zh-CN" dirty="0">
                <a:sym typeface="+mn-ea"/>
              </a:rPr>
              <a:t>GDKOI2023 </a:t>
            </a:r>
            <a:r>
              <a:rPr lang="zh-CN" altLang="en-US" dirty="0">
                <a:sym typeface="+mn-ea"/>
              </a:rPr>
              <a:t>命题人</a:t>
            </a:r>
            <a:endParaRPr lang="zh-CN" altLang="en-US" dirty="0"/>
          </a:p>
          <a:p>
            <a:r>
              <a:rPr lang="zh-CN" altLang="en-US" dirty="0">
                <a:sym typeface="+mn-ea"/>
              </a:rPr>
              <a:t>ECfinal2020，</a:t>
            </a:r>
            <a:r>
              <a:rPr lang="en-US" altLang="zh-CN" dirty="0">
                <a:sym typeface="+mn-ea"/>
              </a:rPr>
              <a:t>ECfinal2021</a:t>
            </a:r>
            <a:r>
              <a:rPr lang="zh-CN" altLang="en-US" dirty="0">
                <a:sym typeface="+mn-ea"/>
              </a:rPr>
              <a:t>，沈阳2021区域赛，</a:t>
            </a:r>
            <a:r>
              <a:rPr lang="zh-CN" altLang="en-US" dirty="0">
                <a:sym typeface="+mn-ea"/>
              </a:rPr>
              <a:t>昆明2022区域赛，</a:t>
            </a:r>
            <a:r>
              <a:rPr lang="zh-CN" altLang="en-US" dirty="0">
                <a:sym typeface="+mn-ea"/>
              </a:rPr>
              <a:t>济南</a:t>
            </a:r>
            <a:r>
              <a:rPr lang="en-US" altLang="zh-CN" dirty="0">
                <a:sym typeface="+mn-ea"/>
              </a:rPr>
              <a:t>2022</a:t>
            </a:r>
            <a:r>
              <a:rPr lang="zh-CN" altLang="en-US" dirty="0">
                <a:sym typeface="+mn-ea"/>
              </a:rPr>
              <a:t>区域赛</a:t>
            </a:r>
            <a:r>
              <a:rPr lang="zh-CN" altLang="en-US" dirty="0">
                <a:sym typeface="+mn-ea"/>
              </a:rPr>
              <a:t>命</a:t>
            </a:r>
            <a:r>
              <a:rPr lang="zh-CN" altLang="en-US" dirty="0">
                <a:sym typeface="+mn-ea"/>
              </a:rPr>
              <a:t>题人</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r>
              <a:rPr lang="zh-CN" altLang="en-US" dirty="0"/>
              <a:t>维护权值</a:t>
            </a:r>
            <a:endParaRPr lang="zh-CN" altLang="en-US" dirty="0"/>
          </a:p>
        </p:txBody>
      </p:sp>
      <p:sp>
        <p:nvSpPr>
          <p:cNvPr id="3" name="内容占位符 2"/>
          <p:cNvSpPr>
            <a:spLocks noGrp="1"/>
          </p:cNvSpPr>
          <p:nvPr>
            <p:ph idx="1"/>
          </p:nvPr>
        </p:nvSpPr>
        <p:spPr/>
        <p:txBody>
          <a:bodyPr>
            <a:normAutofit/>
          </a:bodyPr>
          <a:lstStyle/>
          <a:p>
            <a:r>
              <a:rPr lang="zh-CN" altLang="en-US" dirty="0"/>
              <a:t>现在大家都会用</a:t>
            </a:r>
            <a:r>
              <a:rPr lang="en-US" altLang="zh-CN" dirty="0" err="1"/>
              <a:t>treap</a:t>
            </a:r>
            <a:r>
              <a:rPr lang="zh-CN" altLang="en-US" dirty="0"/>
              <a:t>来维护一个集合</a:t>
            </a:r>
            <a:endParaRPr lang="en-US" altLang="zh-CN" dirty="0"/>
          </a:p>
          <a:p>
            <a:r>
              <a:rPr lang="zh-CN" altLang="en-US" dirty="0"/>
              <a:t>支持插入，删除，查询（</a:t>
            </a:r>
            <a:r>
              <a:rPr lang="en-US" altLang="zh-CN" dirty="0" err="1"/>
              <a:t>kth</a:t>
            </a:r>
            <a:r>
              <a:rPr lang="zh-CN" altLang="en-US" dirty="0"/>
              <a:t>，</a:t>
            </a:r>
            <a:r>
              <a:rPr lang="en-US" altLang="zh-CN" dirty="0"/>
              <a:t>rank</a:t>
            </a:r>
            <a:r>
              <a:rPr lang="zh-CN" altLang="en-US" dirty="0"/>
              <a:t>等）了吧</a:t>
            </a:r>
            <a:endParaRPr lang="zh-CN" alt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洛谷</a:t>
            </a:r>
            <a:r>
              <a:rPr lang="en-US" altLang="zh-CN"/>
              <a:t> </a:t>
            </a:r>
            <a:r>
              <a:rPr lang="zh-CN" altLang="en-US"/>
              <a:t>P9061 [Ynoi2002] Optimal Ordered Problem Solver</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838200" y="1664335"/>
            <a:ext cx="7317740" cy="1791335"/>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838200" y="3515360"/>
            <a:ext cx="5727065" cy="2543810"/>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“重量”平衡树</a:t>
            </a:r>
            <a:endParaRPr lang="zh-CN" altLang="en-US" dirty="0"/>
          </a:p>
        </p:txBody>
      </p:sp>
      <p:sp>
        <p:nvSpPr>
          <p:cNvPr id="3" name="内容占位符 2"/>
          <p:cNvSpPr>
            <a:spLocks noGrp="1"/>
          </p:cNvSpPr>
          <p:nvPr>
            <p:ph idx="1"/>
          </p:nvPr>
        </p:nvSpPr>
        <p:spPr/>
        <p:txBody>
          <a:bodyPr>
            <a:normAutofit/>
          </a:bodyPr>
          <a:lstStyle/>
          <a:p>
            <a:r>
              <a:rPr lang="zh-CN" altLang="en-US" dirty="0"/>
              <a:t>平衡树旋转</a:t>
            </a:r>
            <a:r>
              <a:rPr lang="en-US" altLang="zh-CN" dirty="0"/>
              <a:t>/</a:t>
            </a:r>
            <a:r>
              <a:rPr lang="zh-CN" altLang="en-US" dirty="0"/>
              <a:t>重构的节点的</a:t>
            </a:r>
            <a:r>
              <a:rPr lang="en-US" altLang="zh-CN" dirty="0"/>
              <a:t>size</a:t>
            </a:r>
            <a:r>
              <a:rPr lang="zh-CN" altLang="en-US" dirty="0"/>
              <a:t>的和是</a:t>
            </a:r>
            <a:r>
              <a:rPr lang="en-US" altLang="zh-CN" dirty="0"/>
              <a:t>O( </a:t>
            </a:r>
            <a:r>
              <a:rPr lang="en-US" altLang="zh-CN" dirty="0" err="1"/>
              <a:t>nlogn</a:t>
            </a:r>
            <a:r>
              <a:rPr lang="en-US" altLang="zh-CN" dirty="0"/>
              <a:t> )</a:t>
            </a:r>
            <a:endParaRPr lang="en-US" altLang="zh-CN" dirty="0"/>
          </a:p>
          <a:p>
            <a:r>
              <a:rPr lang="zh-CN" altLang="en-US" dirty="0"/>
              <a:t>这样可以在旋转的时候暴力重构一些信息</a:t>
            </a:r>
            <a:endParaRPr lang="en-US" altLang="zh-CN" dirty="0"/>
          </a:p>
          <a:p>
            <a:r>
              <a:rPr lang="zh-CN" altLang="en-US" dirty="0"/>
              <a:t>一般用来解决动态标号问题：</a:t>
            </a:r>
            <a:endParaRPr lang="en-US" altLang="zh-CN" dirty="0"/>
          </a:p>
          <a:p>
            <a:r>
              <a:rPr lang="zh-CN" altLang="en-US" dirty="0"/>
              <a:t>序列</a:t>
            </a:r>
            <a:endParaRPr lang="en-US" altLang="zh-CN" dirty="0"/>
          </a:p>
          <a:p>
            <a:r>
              <a:rPr lang="en-US" altLang="zh-CN" dirty="0"/>
              <a:t>1.</a:t>
            </a:r>
            <a:r>
              <a:rPr lang="zh-CN" altLang="en-US" dirty="0"/>
              <a:t>在</a:t>
            </a:r>
            <a:r>
              <a:rPr lang="en-US" altLang="zh-CN" dirty="0"/>
              <a:t>x</a:t>
            </a:r>
            <a:r>
              <a:rPr lang="zh-CN" altLang="en-US" dirty="0"/>
              <a:t>后面插入</a:t>
            </a:r>
            <a:r>
              <a:rPr lang="en-US" altLang="zh-CN" dirty="0"/>
              <a:t>y</a:t>
            </a:r>
            <a:endParaRPr lang="en-US" altLang="zh-CN" dirty="0"/>
          </a:p>
          <a:p>
            <a:r>
              <a:rPr lang="en-US" altLang="zh-CN" dirty="0"/>
              <a:t>2.</a:t>
            </a:r>
            <a:r>
              <a:rPr lang="zh-CN" altLang="en-US" dirty="0"/>
              <a:t>查询</a:t>
            </a:r>
            <a:r>
              <a:rPr lang="en-US" altLang="zh-CN" dirty="0"/>
              <a:t>x</a:t>
            </a:r>
            <a:r>
              <a:rPr lang="zh-CN" altLang="en-US" dirty="0"/>
              <a:t>和</a:t>
            </a:r>
            <a:r>
              <a:rPr lang="en-US" altLang="zh-CN" dirty="0"/>
              <a:t>y</a:t>
            </a:r>
            <a:r>
              <a:rPr lang="zh-CN" altLang="en-US" dirty="0"/>
              <a:t>在序列上的先后问题，这个要求</a:t>
            </a:r>
            <a:r>
              <a:rPr lang="en-US" altLang="zh-CN" dirty="0"/>
              <a:t>O(1)</a:t>
            </a:r>
            <a:endParaRPr lang="en-US" altLang="zh-CN" dirty="0"/>
          </a:p>
          <a:p>
            <a:r>
              <a:rPr lang="zh-CN" altLang="en-US" dirty="0"/>
              <a:t>可以线性解决，但是由于其他部分一般带</a:t>
            </a:r>
            <a:r>
              <a:rPr lang="en-US" altLang="zh-CN" dirty="0"/>
              <a:t>log</a:t>
            </a:r>
            <a:r>
              <a:rPr lang="zh-CN" altLang="en-US" dirty="0"/>
              <a:t>所以</a:t>
            </a:r>
            <a:r>
              <a:rPr lang="en-US" altLang="zh-CN" dirty="0"/>
              <a:t>OI</a:t>
            </a:r>
            <a:r>
              <a:rPr lang="zh-CN" altLang="en-US" dirty="0"/>
              <a:t>中一般采用</a:t>
            </a:r>
            <a:r>
              <a:rPr lang="en-US" altLang="zh-CN" dirty="0"/>
              <a:t>O( </a:t>
            </a:r>
            <a:r>
              <a:rPr lang="en-US" altLang="zh-CN" dirty="0" err="1"/>
              <a:t>nlogn</a:t>
            </a:r>
            <a:r>
              <a:rPr lang="en-US" altLang="zh-CN" dirty="0"/>
              <a:t> )</a:t>
            </a:r>
            <a:r>
              <a:rPr lang="zh-CN" altLang="en-US" dirty="0"/>
              <a:t>的解决方法</a:t>
            </a:r>
            <a:endParaRPr lang="en-US" altLang="zh-CN"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“重量”平衡树</a:t>
            </a:r>
            <a:endParaRPr lang="zh-CN" altLang="en-US" dirty="0"/>
          </a:p>
        </p:txBody>
      </p:sp>
      <p:sp>
        <p:nvSpPr>
          <p:cNvPr id="3" name="内容占位符 2"/>
          <p:cNvSpPr>
            <a:spLocks noGrp="1"/>
          </p:cNvSpPr>
          <p:nvPr>
            <p:ph idx="1"/>
          </p:nvPr>
        </p:nvSpPr>
        <p:spPr/>
        <p:txBody>
          <a:bodyPr/>
          <a:lstStyle/>
          <a:p>
            <a:r>
              <a:rPr lang="zh-CN" altLang="en-US" dirty="0"/>
              <a:t>应用：</a:t>
            </a:r>
            <a:endParaRPr lang="en-US" altLang="zh-CN" dirty="0"/>
          </a:p>
          <a:p>
            <a:endParaRPr lang="en-US" altLang="zh-CN" dirty="0"/>
          </a:p>
          <a:p>
            <a:r>
              <a:rPr lang="zh-CN" altLang="en-US" dirty="0"/>
              <a:t>套用动态标号法可以得到平衡树维护后缀数组的算法，被称为“后缀平衡树”</a:t>
            </a:r>
            <a:endParaRPr lang="en-US" altLang="zh-CN" dirty="0"/>
          </a:p>
          <a:p>
            <a:r>
              <a:rPr lang="zh-CN" altLang="en-US" dirty="0"/>
              <a:t>可以实现树套树的外层树插入</a:t>
            </a:r>
            <a:endParaRPr lang="zh-CN" altLang="en-US" dirty="0"/>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Luogu</a:t>
            </a:r>
            <a:r>
              <a:rPr lang="zh-CN" altLang="en-US"/>
              <a:t>6272 [湖北省队互测2014]没有人的算术</a:t>
            </a:r>
            <a:endParaRPr lang="zh-CN" altLang="en-US"/>
          </a:p>
        </p:txBody>
      </p:sp>
      <p:sp>
        <p:nvSpPr>
          <p:cNvPr id="3" name="内容占位符 2"/>
          <p:cNvSpPr>
            <a:spLocks noGrp="1"/>
          </p:cNvSpPr>
          <p:nvPr>
            <p:ph idx="1"/>
          </p:nvPr>
        </p:nvSpPr>
        <p:spPr/>
        <p:txBody>
          <a:bodyPr/>
          <a:p>
            <a:endParaRPr lang="zh-CN" altLang="en-US"/>
          </a:p>
        </p:txBody>
      </p:sp>
      <p:pic>
        <p:nvPicPr>
          <p:cNvPr id="4" name="图片 3" descr="U}H~R2%2`FLRZT7X@2$$6FF"/>
          <p:cNvPicPr>
            <a:picLocks noChangeAspect="1"/>
          </p:cNvPicPr>
          <p:nvPr>
            <p:custDataLst>
              <p:tags r:id="rId1"/>
            </p:custDataLst>
          </p:nvPr>
        </p:nvPicPr>
        <p:blipFill>
          <a:blip r:embed="rId2"/>
          <a:stretch>
            <a:fillRect/>
          </a:stretch>
        </p:blipFill>
        <p:spPr>
          <a:xfrm>
            <a:off x="0" y="1572260"/>
            <a:ext cx="6165215" cy="5199380"/>
          </a:xfrm>
          <a:prstGeom prst="rect">
            <a:avLst/>
          </a:prstGeom>
        </p:spPr>
      </p:pic>
      <p:pic>
        <p:nvPicPr>
          <p:cNvPr id="5" name="图片 4" descr="1TLQI@C8%L[Q2RQALYVOD2N"/>
          <p:cNvPicPr>
            <a:picLocks noChangeAspect="1"/>
          </p:cNvPicPr>
          <p:nvPr>
            <p:custDataLst>
              <p:tags r:id="rId3"/>
            </p:custDataLst>
          </p:nvPr>
        </p:nvPicPr>
        <p:blipFill>
          <a:blip r:embed="rId4"/>
          <a:stretch>
            <a:fillRect/>
          </a:stretch>
        </p:blipFill>
        <p:spPr>
          <a:xfrm>
            <a:off x="6279515" y="1572260"/>
            <a:ext cx="5739765" cy="5387975"/>
          </a:xfrm>
          <a:prstGeom prst="rect">
            <a:avLst/>
          </a:prstGeom>
        </p:spPr>
      </p:pic>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Luogu5610 [Ynoi2013]</a:t>
            </a:r>
            <a:r>
              <a:rPr lang="zh-CN" altLang="en-US" dirty="0"/>
              <a:t>大学</a:t>
            </a:r>
            <a:endParaRPr lang="zh-CN" altLang="en-US" dirty="0"/>
          </a:p>
        </p:txBody>
      </p:sp>
      <p:sp>
        <p:nvSpPr>
          <p:cNvPr id="3" name="内容占位符 2"/>
          <p:cNvSpPr>
            <a:spLocks noGrp="1"/>
          </p:cNvSpPr>
          <p:nvPr>
            <p:ph idx="1"/>
          </p:nvPr>
        </p:nvSpPr>
        <p:spPr/>
        <p:txBody>
          <a:bodyPr/>
          <a:lstStyle/>
          <a:p>
            <a:r>
              <a:rPr lang="zh-CN" altLang="en-US" dirty="0"/>
              <a:t>序列</a:t>
            </a:r>
            <a:endParaRPr lang="en-US" altLang="zh-CN" dirty="0"/>
          </a:p>
          <a:p>
            <a:r>
              <a:rPr lang="en-US" altLang="zh-CN" dirty="0"/>
              <a:t>1.</a:t>
            </a:r>
            <a:r>
              <a:rPr lang="zh-CN" altLang="en-US" dirty="0"/>
              <a:t>区间</a:t>
            </a:r>
            <a:r>
              <a:rPr lang="en-US" altLang="zh-CN" dirty="0"/>
              <a:t>x</a:t>
            </a:r>
            <a:r>
              <a:rPr lang="zh-CN" altLang="en-US" dirty="0"/>
              <a:t>倍数</a:t>
            </a:r>
            <a:r>
              <a:rPr lang="en-US" altLang="zh-CN" dirty="0"/>
              <a:t>/x</a:t>
            </a:r>
            <a:endParaRPr lang="en-US" altLang="zh-CN" dirty="0"/>
          </a:p>
          <a:p>
            <a:r>
              <a:rPr lang="en-US" altLang="zh-CN" dirty="0"/>
              <a:t>2.</a:t>
            </a:r>
            <a:r>
              <a:rPr lang="zh-CN" altLang="en-US" dirty="0"/>
              <a:t>区间和</a:t>
            </a:r>
            <a:endParaRPr lang="en-US" altLang="zh-CN" dirty="0"/>
          </a:p>
          <a:p>
            <a:r>
              <a:rPr lang="zh-CN" altLang="en-US" dirty="0"/>
              <a:t>强制在线</a:t>
            </a:r>
            <a:endParaRPr lang="en-US" altLang="zh-CN" dirty="0"/>
          </a:p>
          <a:p>
            <a:endParaRPr lang="en-US" altLang="zh-CN" dirty="0"/>
          </a:p>
          <a:p>
            <a:r>
              <a:rPr lang="zh-CN" altLang="en-US" dirty="0"/>
              <a:t>序列长度</a:t>
            </a:r>
            <a:r>
              <a:rPr lang="en-US" altLang="zh-CN" dirty="0"/>
              <a:t>&lt;=1e5</a:t>
            </a:r>
            <a:r>
              <a:rPr lang="zh-CN" altLang="en-US" dirty="0"/>
              <a:t>，值域</a:t>
            </a:r>
            <a:r>
              <a:rPr lang="en-US" altLang="zh-CN" dirty="0"/>
              <a:t>&lt;=5e5</a:t>
            </a:r>
            <a:endParaRPr lang="zh-CN" altLang="en-US"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考虑到一个数最多被除</a:t>
            </a:r>
            <a:r>
              <a:rPr lang="en-US" altLang="zh-CN" dirty="0"/>
              <a:t>log</a:t>
            </a:r>
            <a:r>
              <a:rPr lang="zh-CN" altLang="en-US" dirty="0"/>
              <a:t>次，如果除数非</a:t>
            </a:r>
            <a:r>
              <a:rPr lang="en-US" altLang="zh-CN" dirty="0"/>
              <a:t>1</a:t>
            </a:r>
            <a:endParaRPr lang="en-US" altLang="zh-CN" dirty="0"/>
          </a:p>
          <a:p>
            <a:r>
              <a:rPr lang="zh-CN" altLang="en-US" dirty="0"/>
              <a:t>所以问题变成了如何快速找出</a:t>
            </a:r>
            <a:r>
              <a:rPr lang="en-US" altLang="zh-CN" dirty="0"/>
              <a:t>x</a:t>
            </a:r>
            <a:r>
              <a:rPr lang="zh-CN" altLang="en-US" dirty="0"/>
              <a:t>的倍数</a:t>
            </a:r>
            <a:endParaRPr lang="zh-CN" altLang="en-US" dirty="0"/>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我只会一个很无聊很幼稚很简单很暴力的做法</a:t>
            </a:r>
            <a:endParaRPr lang="en-US" altLang="zh-CN" dirty="0"/>
          </a:p>
          <a:p>
            <a:r>
              <a:rPr lang="zh-CN" altLang="en-US" dirty="0"/>
              <a:t>就是把每个下标插入到其因数的所有平衡树里</a:t>
            </a:r>
            <a:endParaRPr lang="en-US" altLang="zh-CN" dirty="0"/>
          </a:p>
          <a:p>
            <a:r>
              <a:rPr lang="zh-CN" altLang="en-US" dirty="0"/>
              <a:t>然后每次</a:t>
            </a:r>
            <a:r>
              <a:rPr lang="en-US" altLang="zh-CN" dirty="0"/>
              <a:t>x</a:t>
            </a:r>
            <a:r>
              <a:rPr lang="zh-CN" altLang="en-US" dirty="0"/>
              <a:t>的倍数</a:t>
            </a:r>
            <a:r>
              <a:rPr lang="en-US" altLang="zh-CN" dirty="0"/>
              <a:t>/x</a:t>
            </a:r>
            <a:r>
              <a:rPr lang="zh-CN" altLang="en-US" dirty="0"/>
              <a:t>，就在</a:t>
            </a:r>
            <a:r>
              <a:rPr lang="en-US" altLang="zh-CN" dirty="0"/>
              <a:t>x</a:t>
            </a:r>
            <a:r>
              <a:rPr lang="zh-CN" altLang="en-US" dirty="0"/>
              <a:t>对应的平衡树里面暴力查询一段区间的每个数是否是</a:t>
            </a:r>
            <a:r>
              <a:rPr lang="en-US" altLang="zh-CN" dirty="0"/>
              <a:t>x</a:t>
            </a:r>
            <a:r>
              <a:rPr lang="zh-CN" altLang="en-US" dirty="0"/>
              <a:t>倍数</a:t>
            </a:r>
            <a:endParaRPr lang="en-US" altLang="zh-CN" dirty="0"/>
          </a:p>
          <a:p>
            <a:r>
              <a:rPr lang="zh-CN" altLang="en-US" dirty="0"/>
              <a:t>由于平衡树的复杂度是</a:t>
            </a:r>
            <a:r>
              <a:rPr lang="en-US" altLang="zh-CN" dirty="0"/>
              <a:t>O( </a:t>
            </a:r>
            <a:r>
              <a:rPr lang="en-US" altLang="zh-CN" dirty="0" err="1"/>
              <a:t>logn</a:t>
            </a:r>
            <a:r>
              <a:rPr lang="en-US" altLang="zh-CN" dirty="0"/>
              <a:t> + s )</a:t>
            </a:r>
            <a:r>
              <a:rPr lang="zh-CN" altLang="en-US" dirty="0"/>
              <a:t>（</a:t>
            </a:r>
            <a:r>
              <a:rPr lang="en-US" altLang="zh-CN" dirty="0"/>
              <a:t>s</a:t>
            </a:r>
            <a:r>
              <a:rPr lang="zh-CN" altLang="en-US" dirty="0"/>
              <a:t>是这个区间的点数）</a:t>
            </a:r>
            <a:endParaRPr lang="en-US" altLang="zh-CN" dirty="0"/>
          </a:p>
          <a:p>
            <a:r>
              <a:rPr lang="en-US" altLang="zh-CN" dirty="0"/>
              <a:t>d(v)</a:t>
            </a:r>
            <a:r>
              <a:rPr lang="zh-CN" altLang="en-US" dirty="0"/>
              <a:t>表示</a:t>
            </a:r>
            <a:r>
              <a:rPr lang="en-US" altLang="zh-CN" dirty="0"/>
              <a:t>&lt;=v</a:t>
            </a:r>
            <a:r>
              <a:rPr lang="zh-CN" altLang="en-US" dirty="0"/>
              <a:t>的所有数里面最大的约数个数</a:t>
            </a:r>
            <a:endParaRPr lang="en-US" altLang="zh-CN" dirty="0"/>
          </a:p>
          <a:p>
            <a:r>
              <a:rPr lang="zh-CN" altLang="en-US" dirty="0"/>
              <a:t>所以总复杂度是</a:t>
            </a:r>
            <a:r>
              <a:rPr lang="en-US" altLang="zh-CN" dirty="0"/>
              <a:t>O( </a:t>
            </a:r>
            <a:r>
              <a:rPr lang="en-US" altLang="zh-CN" dirty="0" err="1"/>
              <a:t>nd</a:t>
            </a:r>
            <a:r>
              <a:rPr lang="en-US" altLang="zh-CN" dirty="0"/>
              <a:t>(v) + </a:t>
            </a:r>
            <a:r>
              <a:rPr lang="en-US" altLang="zh-CN" dirty="0" err="1"/>
              <a:t>nlognlogv</a:t>
            </a:r>
            <a:r>
              <a:rPr lang="en-US" altLang="zh-CN" dirty="0"/>
              <a:t> + </a:t>
            </a:r>
            <a:r>
              <a:rPr lang="en-US" altLang="zh-CN" dirty="0" err="1"/>
              <a:t>mlogn</a:t>
            </a:r>
            <a:r>
              <a:rPr lang="en-US" altLang="zh-CN" dirty="0"/>
              <a:t> )</a:t>
            </a:r>
            <a:endParaRPr lang="zh-CN" altLang="en-US"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经典问题</a:t>
            </a:r>
            <a:endParaRPr lang="zh-CN" altLang="en-US" dirty="0"/>
          </a:p>
        </p:txBody>
      </p:sp>
      <p:sp>
        <p:nvSpPr>
          <p:cNvPr id="3" name="内容占位符 2"/>
          <p:cNvSpPr>
            <a:spLocks noGrp="1"/>
          </p:cNvSpPr>
          <p:nvPr>
            <p:ph idx="1"/>
          </p:nvPr>
        </p:nvSpPr>
        <p:spPr/>
        <p:txBody>
          <a:bodyPr/>
          <a:lstStyle/>
          <a:p>
            <a:r>
              <a:rPr lang="en-US" altLang="zh-CN" dirty="0"/>
              <a:t>1.</a:t>
            </a:r>
            <a:r>
              <a:rPr lang="zh-CN" altLang="en-US" dirty="0"/>
              <a:t>输入</a:t>
            </a:r>
            <a:r>
              <a:rPr lang="en-US" altLang="zh-CN" dirty="0" err="1"/>
              <a:t>l,r,x</a:t>
            </a:r>
            <a:r>
              <a:rPr lang="zh-CN" altLang="en-US" dirty="0"/>
              <a:t>，区间 </a:t>
            </a:r>
            <a:r>
              <a:rPr lang="en-US" altLang="zh-CN" dirty="0"/>
              <a:t>[</a:t>
            </a:r>
            <a:r>
              <a:rPr lang="en-US" altLang="zh-CN" dirty="0" err="1"/>
              <a:t>l,r</a:t>
            </a:r>
            <a:r>
              <a:rPr lang="en-US" altLang="zh-CN" dirty="0"/>
              <a:t>] </a:t>
            </a:r>
            <a:r>
              <a:rPr lang="zh-CN" altLang="en-US" dirty="0"/>
              <a:t>所有数除以</a:t>
            </a:r>
            <a:r>
              <a:rPr lang="en-US" altLang="zh-CN" dirty="0"/>
              <a:t>x</a:t>
            </a:r>
            <a:r>
              <a:rPr lang="zh-CN" altLang="en-US" dirty="0"/>
              <a:t>后下取整</a:t>
            </a:r>
            <a:endParaRPr lang="en-US" altLang="zh-CN" dirty="0"/>
          </a:p>
          <a:p>
            <a:r>
              <a:rPr lang="en-US" altLang="zh-CN" dirty="0"/>
              <a:t>2.</a:t>
            </a:r>
            <a:r>
              <a:rPr lang="zh-CN" altLang="en-US" dirty="0"/>
              <a:t>求区间和</a:t>
            </a:r>
            <a:endParaRPr lang="en-US" altLang="zh-CN" dirty="0"/>
          </a:p>
          <a:p>
            <a:r>
              <a:rPr lang="zh-CN" altLang="en-US" dirty="0"/>
              <a:t>输入的数都是</a:t>
            </a:r>
            <a:r>
              <a:rPr lang="zh-CN" altLang="en-US" dirty="0"/>
              <a:t>整数，值域</a:t>
            </a:r>
            <a:r>
              <a:rPr lang="en-US" altLang="zh-CN" dirty="0"/>
              <a:t>[1,10^9]</a:t>
            </a: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分裂合并的</a:t>
            </a:r>
            <a:r>
              <a:rPr lang="en-US" altLang="zh-CN" dirty="0" err="1"/>
              <a:t>Treap</a:t>
            </a:r>
            <a:endParaRPr lang="zh-CN" altLang="en-US" dirty="0"/>
          </a:p>
        </p:txBody>
      </p:sp>
      <p:sp>
        <p:nvSpPr>
          <p:cNvPr id="3" name="内容占位符 2"/>
          <p:cNvSpPr>
            <a:spLocks noGrp="1"/>
          </p:cNvSpPr>
          <p:nvPr>
            <p:ph idx="1"/>
          </p:nvPr>
        </p:nvSpPr>
        <p:spPr/>
        <p:txBody>
          <a:bodyPr>
            <a:normAutofit/>
          </a:bodyPr>
          <a:lstStyle/>
          <a:p>
            <a:r>
              <a:rPr lang="zh-CN" altLang="en-US" dirty="0"/>
              <a:t>用于维护序列，支持将</a:t>
            </a:r>
            <a:r>
              <a:rPr lang="en-US" altLang="zh-CN" dirty="0" err="1"/>
              <a:t>Treap</a:t>
            </a:r>
            <a:r>
              <a:rPr lang="zh-CN" altLang="en-US" dirty="0"/>
              <a:t>按前</a:t>
            </a:r>
            <a:r>
              <a:rPr lang="en-US" altLang="zh-CN" dirty="0"/>
              <a:t>k</a:t>
            </a:r>
            <a:r>
              <a:rPr lang="zh-CN" altLang="en-US" dirty="0"/>
              <a:t>个位置分裂为两棵树</a:t>
            </a:r>
            <a:endParaRPr lang="en-US" altLang="zh-CN" dirty="0"/>
          </a:p>
          <a:p>
            <a:r>
              <a:rPr lang="zh-CN" altLang="en-US" dirty="0"/>
              <a:t>分裂的时候维护两棵树，分别代表左边和右边的部分</a:t>
            </a:r>
            <a:endParaRPr lang="en-US" altLang="zh-CN" dirty="0"/>
          </a:p>
          <a:p>
            <a:endParaRPr lang="zh-CN" altLang="en-US"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Luogu4145 上帝造题的七分钟 2 / 花神游历各国</a:t>
            </a:r>
            <a:endParaRPr lang="en-US" altLang="zh-CN"/>
          </a:p>
        </p:txBody>
      </p:sp>
      <p:graphicFrame>
        <p:nvGraphicFramePr>
          <p:cNvPr id="4" name="内容占位符 3"/>
          <p:cNvGraphicFramePr>
            <a:graphicFrameLocks noChangeAspect="1"/>
          </p:cNvGraphicFramePr>
          <p:nvPr>
            <p:ph idx="1"/>
            <p:custDataLst>
              <p:tags r:id="rId1"/>
            </p:custDataLst>
          </p:nvPr>
        </p:nvGraphicFramePr>
        <p:xfrm>
          <a:off x="838200" y="1691005"/>
          <a:ext cx="7277100" cy="3536950"/>
        </p:xfrm>
        <a:graphic>
          <a:graphicData uri="http://schemas.openxmlformats.org/presentationml/2006/ole">
            <mc:AlternateContent xmlns:mc="http://schemas.openxmlformats.org/markup-compatibility/2006">
              <mc:Choice xmlns:v="urn:schemas-microsoft-com:vml" Requires="v">
                <p:oleObj spid="_x0000_s5" name="" r:id="rId2" imgW="7277100" imgH="3536950" progId="Paint.Picture">
                  <p:embed/>
                </p:oleObj>
              </mc:Choice>
              <mc:Fallback>
                <p:oleObj name="" r:id="rId2" imgW="7277100" imgH="3536950" progId="Paint.Picture">
                  <p:embed/>
                  <p:pic>
                    <p:nvPicPr>
                      <p:cNvPr id="0" name="图片 4"/>
                      <p:cNvPicPr/>
                      <p:nvPr/>
                    </p:nvPicPr>
                    <p:blipFill>
                      <a:blip r:embed="rId3"/>
                      <a:stretch>
                        <a:fillRect/>
                      </a:stretch>
                    </p:blipFill>
                    <p:spPr>
                      <a:xfrm>
                        <a:off x="838200" y="1691005"/>
                        <a:ext cx="7277100" cy="3536950"/>
                      </a:xfrm>
                      <a:prstGeom prst="rect">
                        <a:avLst/>
                      </a:prstGeom>
                    </p:spPr>
                  </p:pic>
                </p:oleObj>
              </mc:Fallback>
            </mc:AlternateContent>
          </a:graphicData>
        </a:graphic>
      </p:graphicFrame>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atinLnBrk="1"/>
            <a:r>
              <a:rPr lang="en-US" altLang="zh-CN" dirty="0"/>
              <a:t>CF438D</a:t>
            </a:r>
            <a:endParaRPr lang="en-US" altLang="zh-CN" dirty="0"/>
          </a:p>
        </p:txBody>
      </p:sp>
      <p:sp>
        <p:nvSpPr>
          <p:cNvPr id="3" name="内容占位符 2"/>
          <p:cNvSpPr>
            <a:spLocks noGrp="1"/>
          </p:cNvSpPr>
          <p:nvPr>
            <p:ph idx="1"/>
          </p:nvPr>
        </p:nvSpPr>
        <p:spPr/>
        <p:txBody>
          <a:bodyPr/>
          <a:lstStyle/>
          <a:p>
            <a:r>
              <a:rPr lang="zh-CN" altLang="en-US" dirty="0"/>
              <a:t>维护一个长为</a:t>
            </a:r>
            <a:r>
              <a:rPr lang="en-US" altLang="zh-CN" dirty="0"/>
              <a:t>n</a:t>
            </a:r>
            <a:r>
              <a:rPr lang="zh-CN" altLang="en-US" dirty="0"/>
              <a:t>的序列</a:t>
            </a:r>
            <a:r>
              <a:rPr lang="en-US" altLang="zh-CN" dirty="0"/>
              <a:t>a</a:t>
            </a:r>
            <a:r>
              <a:rPr lang="zh-CN" altLang="en-US" dirty="0"/>
              <a:t>，有</a:t>
            </a:r>
            <a:r>
              <a:rPr lang="en-US" altLang="zh-CN" dirty="0"/>
              <a:t>m</a:t>
            </a:r>
            <a:r>
              <a:rPr lang="zh-CN" altLang="en-US" dirty="0"/>
              <a:t>次操作</a:t>
            </a:r>
            <a:endParaRPr lang="en-US" altLang="zh-CN" dirty="0"/>
          </a:p>
          <a:p>
            <a:r>
              <a:rPr lang="en-US" altLang="zh-CN" dirty="0"/>
              <a:t>1.</a:t>
            </a:r>
            <a:r>
              <a:rPr lang="zh-CN" altLang="en-US" dirty="0"/>
              <a:t>单点修改</a:t>
            </a:r>
            <a:endParaRPr lang="en-US" altLang="zh-CN" dirty="0"/>
          </a:p>
          <a:p>
            <a:r>
              <a:rPr lang="en-US" altLang="zh-CN" dirty="0"/>
              <a:t>2.</a:t>
            </a:r>
            <a:r>
              <a:rPr lang="zh-CN" altLang="en-US" dirty="0"/>
              <a:t>区间每个位置对</a:t>
            </a:r>
            <a:r>
              <a:rPr lang="en-US" altLang="zh-CN" dirty="0"/>
              <a:t>p</a:t>
            </a:r>
            <a:r>
              <a:rPr lang="zh-CN" altLang="en-US" dirty="0"/>
              <a:t>取模，</a:t>
            </a:r>
            <a:r>
              <a:rPr lang="en-US" altLang="zh-CN" dirty="0"/>
              <a:t>p</a:t>
            </a:r>
            <a:r>
              <a:rPr lang="zh-CN" altLang="en-US" dirty="0"/>
              <a:t>是每次给出的</a:t>
            </a:r>
            <a:endParaRPr lang="en-US" altLang="zh-CN" dirty="0"/>
          </a:p>
          <a:p>
            <a:r>
              <a:rPr lang="en-US" altLang="zh-CN" dirty="0"/>
              <a:t>3.</a:t>
            </a:r>
            <a:r>
              <a:rPr lang="zh-CN" altLang="en-US" dirty="0"/>
              <a:t>求区间和</a:t>
            </a:r>
            <a:endParaRPr lang="en-US" altLang="zh-CN" dirty="0"/>
          </a:p>
          <a:p>
            <a:r>
              <a:rPr lang="en-US" altLang="zh-CN" dirty="0"/>
              <a:t>n,m&lt;=1e5</a:t>
            </a:r>
            <a:r>
              <a:rPr lang="zh-CN" altLang="en-US" dirty="0"/>
              <a:t>，</a:t>
            </a:r>
            <a:r>
              <a:rPr lang="en-US" altLang="zh-CN" dirty="0"/>
              <a:t>ai&lt;=1e9</a:t>
            </a:r>
            <a:r>
              <a:rPr lang="zh-CN" altLang="en-US" dirty="0"/>
              <a:t>，</a:t>
            </a:r>
            <a:r>
              <a:rPr lang="en-US" altLang="zh-CN" dirty="0"/>
              <a:t>p&lt;=1e9</a:t>
            </a:r>
            <a:endParaRPr lang="zh-CN" altLang="en-US" dirty="0"/>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如果</a:t>
            </a:r>
            <a:r>
              <a:rPr lang="en-US" altLang="zh-CN" dirty="0"/>
              <a:t>x&gt;=2p,x mod p&lt;=p&lt;=2p/2&lt;=x</a:t>
            </a:r>
            <a:endParaRPr lang="en-US" altLang="zh-CN" dirty="0"/>
          </a:p>
          <a:p>
            <a:r>
              <a:rPr lang="zh-CN" altLang="en-US" dirty="0"/>
              <a:t>如果</a:t>
            </a:r>
            <a:r>
              <a:rPr lang="en-US" altLang="zh-CN" dirty="0"/>
              <a:t>p&lt;=x&lt;2p,x mod p=x-p&lt;x/2</a:t>
            </a:r>
            <a:endParaRPr lang="en-US" altLang="zh-CN" dirty="0"/>
          </a:p>
          <a:p>
            <a:r>
              <a:rPr lang="zh-CN" altLang="en-US" dirty="0"/>
              <a:t>所以每个数每次会减半，最多</a:t>
            </a:r>
            <a:r>
              <a:rPr lang="en-US" altLang="zh-CN" dirty="0" err="1"/>
              <a:t>logv</a:t>
            </a:r>
            <a:r>
              <a:rPr lang="zh-CN" altLang="en-US" dirty="0"/>
              <a:t>次之后就变成</a:t>
            </a:r>
            <a:r>
              <a:rPr lang="en-US" altLang="zh-CN" dirty="0"/>
              <a:t>0</a:t>
            </a:r>
            <a:r>
              <a:rPr lang="zh-CN" altLang="en-US" dirty="0"/>
              <a:t>了</a:t>
            </a:r>
            <a:endParaRPr lang="en-US" altLang="zh-CN" dirty="0"/>
          </a:p>
          <a:p>
            <a:r>
              <a:rPr lang="zh-CN" altLang="en-US" dirty="0"/>
              <a:t>线段树维护一个区间最大值，能减就减</a:t>
            </a:r>
            <a:endParaRPr lang="en-US" altLang="zh-CN" dirty="0"/>
          </a:p>
          <a:p>
            <a:r>
              <a:rPr lang="zh-CN" altLang="en-US" dirty="0"/>
              <a:t>总复杂度</a:t>
            </a:r>
            <a:r>
              <a:rPr lang="en-US" altLang="zh-CN" dirty="0"/>
              <a:t>O( (</a:t>
            </a:r>
            <a:r>
              <a:rPr lang="en-US" altLang="zh-CN" dirty="0" err="1"/>
              <a:t>n+m</a:t>
            </a:r>
            <a:r>
              <a:rPr lang="en-US" altLang="zh-CN" dirty="0"/>
              <a:t>)</a:t>
            </a:r>
            <a:r>
              <a:rPr lang="en-US" altLang="zh-CN" dirty="0" err="1"/>
              <a:t>lognlogv</a:t>
            </a:r>
            <a:r>
              <a:rPr lang="en-US" altLang="zh-CN" dirty="0"/>
              <a:t> )</a:t>
            </a:r>
            <a:endParaRPr lang="zh-CN" altLang="en-US" dirty="0"/>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HDU 6315 Naive Operations</a:t>
            </a:r>
            <a:endParaRPr lang="zh-CN" altLang="en-US" dirty="0"/>
          </a:p>
        </p:txBody>
      </p:sp>
      <p:sp>
        <p:nvSpPr>
          <p:cNvPr id="3" name="内容占位符 2"/>
          <p:cNvSpPr>
            <a:spLocks noGrp="1"/>
          </p:cNvSpPr>
          <p:nvPr>
            <p:ph idx="1"/>
          </p:nvPr>
        </p:nvSpPr>
        <p:spPr/>
        <p:txBody>
          <a:bodyPr/>
          <a:lstStyle/>
          <a:p>
            <a:r>
              <a:rPr lang="zh-CN" altLang="en-US" dirty="0"/>
              <a:t>给两个长度为</a:t>
            </a:r>
            <a:r>
              <a:rPr lang="en-US" altLang="zh-CN" dirty="0"/>
              <a:t>n</a:t>
            </a:r>
            <a:r>
              <a:rPr lang="zh-CN" altLang="en-US" dirty="0"/>
              <a:t>的序列</a:t>
            </a:r>
            <a:r>
              <a:rPr lang="en-US" altLang="zh-CN" dirty="0"/>
              <a:t>a</a:t>
            </a:r>
            <a:r>
              <a:rPr lang="zh-CN" altLang="en-US" dirty="0"/>
              <a:t>和</a:t>
            </a:r>
            <a:r>
              <a:rPr lang="en-US" altLang="zh-CN" dirty="0"/>
              <a:t>b</a:t>
            </a:r>
            <a:r>
              <a:rPr lang="zh-CN" altLang="en-US" dirty="0"/>
              <a:t>，初始时</a:t>
            </a:r>
            <a:r>
              <a:rPr lang="en-US" altLang="zh-CN" dirty="0"/>
              <a:t>a[i]=0</a:t>
            </a:r>
            <a:r>
              <a:rPr lang="zh-CN" altLang="en-US" dirty="0"/>
              <a:t>，</a:t>
            </a:r>
            <a:r>
              <a:rPr lang="en-US" altLang="zh-CN" dirty="0"/>
              <a:t>b</a:t>
            </a:r>
            <a:r>
              <a:rPr lang="zh-CN" altLang="en-US" dirty="0"/>
              <a:t>是</a:t>
            </a:r>
            <a:r>
              <a:rPr lang="en-US" altLang="zh-CN" dirty="0"/>
              <a:t>1-n</a:t>
            </a:r>
            <a:r>
              <a:rPr lang="zh-CN" altLang="en-US" dirty="0"/>
              <a:t>的</a:t>
            </a:r>
            <a:r>
              <a:rPr lang="zh-CN" altLang="en-US" dirty="0">
                <a:solidFill>
                  <a:srgbClr val="FF0000"/>
                </a:solidFill>
              </a:rPr>
              <a:t>排列</a:t>
            </a:r>
            <a:endParaRPr lang="en-US" altLang="zh-CN" dirty="0">
              <a:solidFill>
                <a:srgbClr val="FF0000"/>
              </a:solidFill>
            </a:endParaRPr>
          </a:p>
          <a:p>
            <a:r>
              <a:rPr lang="zh-CN" altLang="en-US" dirty="0"/>
              <a:t>有</a:t>
            </a:r>
            <a:r>
              <a:rPr lang="en-US" altLang="zh-CN" dirty="0"/>
              <a:t>m</a:t>
            </a:r>
            <a:r>
              <a:rPr lang="zh-CN" altLang="en-US" dirty="0"/>
              <a:t>次操作</a:t>
            </a:r>
            <a:endParaRPr lang="en-US" altLang="zh-CN" dirty="0"/>
          </a:p>
          <a:p>
            <a:r>
              <a:rPr lang="en-US" altLang="zh-CN" dirty="0"/>
              <a:t>1.a</a:t>
            </a:r>
            <a:r>
              <a:rPr lang="zh-CN" altLang="en-US" dirty="0"/>
              <a:t>区间加</a:t>
            </a:r>
            <a:r>
              <a:rPr lang="en-US" altLang="zh-CN" dirty="0">
                <a:solidFill>
                  <a:srgbClr val="FF0000"/>
                </a:solidFill>
              </a:rPr>
              <a:t>1</a:t>
            </a:r>
            <a:endParaRPr lang="en-US" altLang="zh-CN" dirty="0">
              <a:solidFill>
                <a:srgbClr val="FF0000"/>
              </a:solidFill>
            </a:endParaRPr>
          </a:p>
          <a:p>
            <a:r>
              <a:rPr lang="en-US" altLang="zh-CN" dirty="0"/>
              <a:t>2.</a:t>
            </a:r>
            <a:r>
              <a:rPr lang="zh-CN" altLang="en-US" dirty="0"/>
              <a:t>求区间内所有</a:t>
            </a:r>
            <a:r>
              <a:rPr lang="en-US" altLang="zh-CN" dirty="0"/>
              <a:t>[</a:t>
            </a:r>
            <a:r>
              <a:rPr lang="en-US" altLang="zh-CN" dirty="0" err="1"/>
              <a:t>ai</a:t>
            </a:r>
            <a:r>
              <a:rPr lang="en-US" altLang="zh-CN" dirty="0"/>
              <a:t>/bi]</a:t>
            </a:r>
            <a:r>
              <a:rPr lang="zh-CN" altLang="en-US" dirty="0"/>
              <a:t>的和</a:t>
            </a:r>
            <a:endParaRPr lang="en-US" altLang="zh-CN" dirty="0"/>
          </a:p>
          <a:p>
            <a:r>
              <a:rPr lang="en-US" altLang="zh-CN" dirty="0"/>
              <a:t>[]</a:t>
            </a:r>
            <a:r>
              <a:rPr lang="zh-CN" altLang="en-US" dirty="0"/>
              <a:t>表示下取整</a:t>
            </a:r>
            <a:endParaRPr lang="zh-CN" altLang="en-US" dirty="0"/>
          </a:p>
          <a:p>
            <a:r>
              <a:rPr lang="en-US" altLang="zh-CN" dirty="0"/>
              <a:t>n,m&lt;=1e5</a:t>
            </a:r>
            <a:endParaRPr lang="en-US" altLang="zh-CN" dirty="0"/>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假设进行了</a:t>
            </a:r>
            <a:r>
              <a:rPr lang="en-US" altLang="zh-CN" dirty="0"/>
              <a:t>n</a:t>
            </a:r>
            <a:r>
              <a:rPr lang="zh-CN" altLang="en-US" dirty="0"/>
              <a:t>次全局加</a:t>
            </a:r>
            <a:endParaRPr lang="en-US" altLang="zh-CN" dirty="0"/>
          </a:p>
          <a:p>
            <a:r>
              <a:rPr lang="zh-CN" altLang="en-US" dirty="0"/>
              <a:t>发现全局的和是</a:t>
            </a:r>
            <a:r>
              <a:rPr lang="en-US" altLang="zh-CN" dirty="0"/>
              <a:t>sigma( n/1 + n/2 + … + n/n ) = O( </a:t>
            </a:r>
            <a:r>
              <a:rPr lang="en-US" altLang="zh-CN" dirty="0" err="1"/>
              <a:t>nlogn</a:t>
            </a:r>
            <a:r>
              <a:rPr lang="en-US" altLang="zh-CN" dirty="0"/>
              <a:t> )</a:t>
            </a:r>
            <a:endParaRPr lang="en-US" altLang="zh-CN" dirty="0"/>
          </a:p>
          <a:p>
            <a:r>
              <a:rPr lang="zh-CN" altLang="en-US" dirty="0"/>
              <a:t>这是一个调和级数</a:t>
            </a:r>
            <a:endParaRPr lang="en-US" altLang="zh-CN" dirty="0"/>
          </a:p>
          <a:p>
            <a:r>
              <a:rPr lang="zh-CN" altLang="en-US" dirty="0"/>
              <a:t>用树状数组维护答案序列</a:t>
            </a:r>
            <a:endParaRPr lang="en-US" altLang="zh-CN" dirty="0"/>
          </a:p>
          <a:p>
            <a:r>
              <a:rPr lang="zh-CN" altLang="en-US" dirty="0"/>
              <a:t>于是每次如果有一个点的答案发生变化，就在一个点位置</a:t>
            </a:r>
            <a:r>
              <a:rPr lang="en-US" altLang="zh-CN" dirty="0"/>
              <a:t>+1</a:t>
            </a:r>
            <a:r>
              <a:rPr lang="zh-CN" altLang="en-US" dirty="0"/>
              <a:t>即可</a:t>
            </a:r>
            <a:endParaRPr lang="en-US" altLang="zh-CN" dirty="0"/>
          </a:p>
          <a:p>
            <a:r>
              <a:rPr lang="zh-CN" altLang="en-US" dirty="0"/>
              <a:t>总复杂度</a:t>
            </a:r>
            <a:r>
              <a:rPr lang="en-US" altLang="zh-CN" dirty="0"/>
              <a:t>O( mlog^2n )</a:t>
            </a:r>
            <a:endParaRPr lang="zh-CN" altLang="en-US" dirty="0"/>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怎么找出每次修改的位置呢</a:t>
            </a:r>
            <a:endParaRPr lang="en-US" altLang="zh-CN" dirty="0"/>
          </a:p>
          <a:p>
            <a:r>
              <a:rPr lang="zh-CN" altLang="en-US" dirty="0"/>
              <a:t>线段树维护序列，每个位置初始是 </a:t>
            </a:r>
            <a:r>
              <a:rPr lang="en-US" altLang="zh-CN" dirty="0"/>
              <a:t>-bi</a:t>
            </a:r>
            <a:endParaRPr lang="en-US" altLang="zh-CN" dirty="0"/>
          </a:p>
          <a:p>
            <a:r>
              <a:rPr lang="zh-CN" altLang="en-US" dirty="0"/>
              <a:t>每次区间加</a:t>
            </a:r>
            <a:r>
              <a:rPr lang="en-US" altLang="zh-CN" dirty="0"/>
              <a:t>1</a:t>
            </a:r>
            <a:r>
              <a:rPr lang="zh-CN" altLang="en-US" dirty="0"/>
              <a:t>相当于线段树的区间加</a:t>
            </a:r>
            <a:r>
              <a:rPr lang="en-US" altLang="zh-CN" dirty="0"/>
              <a:t>1</a:t>
            </a:r>
            <a:endParaRPr lang="en-US" altLang="zh-CN" dirty="0"/>
          </a:p>
          <a:p>
            <a:r>
              <a:rPr lang="zh-CN" altLang="en-US" dirty="0"/>
              <a:t>每次操作完之后，找哪些位置是</a:t>
            </a:r>
            <a:r>
              <a:rPr lang="en-US" altLang="zh-CN" dirty="0"/>
              <a:t>0</a:t>
            </a:r>
            <a:r>
              <a:rPr lang="zh-CN" altLang="en-US" dirty="0"/>
              <a:t>，这个可以维护一个最大值来维护出来</a:t>
            </a:r>
            <a:endParaRPr lang="zh-CN" altLang="en-US" dirty="0"/>
          </a:p>
          <a:p>
            <a:r>
              <a:rPr lang="zh-CN" altLang="en-US" dirty="0"/>
              <a:t>把这些</a:t>
            </a:r>
            <a:r>
              <a:rPr lang="en-US" altLang="zh-CN" dirty="0"/>
              <a:t>0</a:t>
            </a:r>
            <a:r>
              <a:rPr lang="zh-CN" altLang="en-US" dirty="0"/>
              <a:t>位置直接进行修改即可 </a:t>
            </a:r>
            <a:endParaRPr lang="zh-CN" altLang="en-US" dirty="0"/>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Hdu5634 </a:t>
            </a:r>
            <a:r>
              <a:rPr lang="en-US" altLang="zh-CN" dirty="0" err="1"/>
              <a:t>Rikka</a:t>
            </a:r>
            <a:r>
              <a:rPr lang="en-US" altLang="zh-CN" dirty="0"/>
              <a:t> with Phi</a:t>
            </a:r>
            <a:endParaRPr lang="zh-CN" altLang="en-US" dirty="0"/>
          </a:p>
        </p:txBody>
      </p:sp>
      <p:sp>
        <p:nvSpPr>
          <p:cNvPr id="3" name="内容占位符 2"/>
          <p:cNvSpPr>
            <a:spLocks noGrp="1"/>
          </p:cNvSpPr>
          <p:nvPr>
            <p:ph idx="1"/>
          </p:nvPr>
        </p:nvSpPr>
        <p:spPr/>
        <p:txBody>
          <a:bodyPr/>
          <a:lstStyle/>
          <a:p>
            <a:r>
              <a:rPr lang="zh-CN" altLang="en-US" dirty="0"/>
              <a:t>给一个长</a:t>
            </a:r>
            <a:r>
              <a:rPr lang="en-US" altLang="zh-CN" dirty="0"/>
              <a:t>n</a:t>
            </a:r>
            <a:r>
              <a:rPr lang="zh-CN" altLang="en-US" dirty="0"/>
              <a:t>的序列</a:t>
            </a:r>
            <a:endParaRPr lang="en-US" altLang="zh-CN" dirty="0"/>
          </a:p>
          <a:p>
            <a:r>
              <a:rPr lang="en-US" altLang="zh-CN" dirty="0"/>
              <a:t>m</a:t>
            </a:r>
            <a:r>
              <a:rPr lang="zh-CN" altLang="en-US" dirty="0"/>
              <a:t>次操作：</a:t>
            </a:r>
            <a:endParaRPr lang="en-US" altLang="zh-CN" dirty="0"/>
          </a:p>
          <a:p>
            <a:r>
              <a:rPr lang="en-US" altLang="zh-CN" dirty="0"/>
              <a:t>1. </a:t>
            </a:r>
            <a:r>
              <a:rPr lang="zh-CN" altLang="en-US" dirty="0"/>
              <a:t>区间 </a:t>
            </a:r>
            <a:r>
              <a:rPr lang="en-US" altLang="zh-CN" dirty="0"/>
              <a:t>[</a:t>
            </a:r>
            <a:r>
              <a:rPr lang="en-US" altLang="zh-CN" dirty="0" err="1"/>
              <a:t>l,r</a:t>
            </a:r>
            <a:r>
              <a:rPr lang="en-US" altLang="zh-CN" dirty="0"/>
              <a:t>] </a:t>
            </a:r>
            <a:r>
              <a:rPr lang="zh-CN" altLang="en-US" dirty="0"/>
              <a:t>中所有 </a:t>
            </a:r>
            <a:r>
              <a:rPr lang="en-US" altLang="zh-CN" dirty="0"/>
              <a:t>ai </a:t>
            </a:r>
            <a:r>
              <a:rPr lang="zh-CN" altLang="en-US" dirty="0"/>
              <a:t>变成 </a:t>
            </a:r>
            <a:r>
              <a:rPr lang="en-US" altLang="zh-CN" dirty="0"/>
              <a:t>φ(ai)</a:t>
            </a:r>
            <a:r>
              <a:rPr lang="zh-CN" altLang="en-US" dirty="0"/>
              <a:t>（欧拉函数）</a:t>
            </a:r>
            <a:endParaRPr lang="en-US" altLang="zh-CN" dirty="0"/>
          </a:p>
          <a:p>
            <a:r>
              <a:rPr lang="en-US" altLang="zh-CN" dirty="0"/>
              <a:t>2. </a:t>
            </a:r>
            <a:r>
              <a:rPr lang="zh-CN" altLang="en-US" dirty="0"/>
              <a:t>区间 </a:t>
            </a:r>
            <a:r>
              <a:rPr lang="en-US" altLang="zh-CN" dirty="0"/>
              <a:t>[</a:t>
            </a:r>
            <a:r>
              <a:rPr lang="en-US" altLang="zh-CN" dirty="0" err="1"/>
              <a:t>l,r</a:t>
            </a:r>
            <a:r>
              <a:rPr lang="en-US" altLang="zh-CN" dirty="0"/>
              <a:t>] </a:t>
            </a:r>
            <a:r>
              <a:rPr lang="zh-CN" altLang="en-US" dirty="0"/>
              <a:t>中所有 </a:t>
            </a:r>
            <a:r>
              <a:rPr lang="en-US" altLang="zh-CN" dirty="0"/>
              <a:t>ai </a:t>
            </a:r>
            <a:r>
              <a:rPr lang="zh-CN" altLang="en-US" dirty="0"/>
              <a:t>变成 </a:t>
            </a:r>
            <a:r>
              <a:rPr lang="en-US" altLang="zh-CN" dirty="0"/>
              <a:t>x</a:t>
            </a:r>
            <a:endParaRPr lang="en-US" altLang="zh-CN" dirty="0"/>
          </a:p>
          <a:p>
            <a:r>
              <a:rPr lang="en-US" altLang="zh-CN" dirty="0"/>
              <a:t>3. </a:t>
            </a:r>
            <a:r>
              <a:rPr lang="zh-CN" altLang="en-US" dirty="0"/>
              <a:t>区间和</a:t>
            </a:r>
            <a:endParaRPr lang="zh-CN" altLang="en-US"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分裂</a:t>
            </a:r>
            <a:endParaRPr lang="zh-CN" altLang="en-US" dirty="0"/>
          </a:p>
        </p:txBody>
      </p:sp>
      <p:pic>
        <p:nvPicPr>
          <p:cNvPr id="6" name="Content Placeholder 5"/>
          <p:cNvPicPr>
            <a:picLocks noGrp="1" noChangeAspect="1"/>
          </p:cNvPicPr>
          <p:nvPr>
            <p:ph idx="1"/>
          </p:nvPr>
        </p:nvPicPr>
        <p:blipFill>
          <a:blip r:embed="rId1"/>
          <a:stretch>
            <a:fillRect/>
          </a:stretch>
        </p:blipFill>
        <p:spPr>
          <a:xfrm>
            <a:off x="3072455" y="1869111"/>
            <a:ext cx="4709460" cy="4264359"/>
          </a:xfrm>
        </p:spPr>
      </p:pic>
      <p:pic>
        <p:nvPicPr>
          <p:cNvPr id="4" name="Picture 3"/>
          <p:cNvPicPr>
            <a:picLocks noChangeAspect="1"/>
          </p:cNvPicPr>
          <p:nvPr/>
        </p:nvPicPr>
        <p:blipFill>
          <a:blip r:embed="rId2"/>
          <a:stretch>
            <a:fillRect/>
          </a:stretch>
        </p:blipFill>
        <p:spPr>
          <a:xfrm>
            <a:off x="0" y="1825623"/>
            <a:ext cx="3280794" cy="4264359"/>
          </a:xfrm>
          <a:prstGeom prst="rect">
            <a:avLst/>
          </a:prstGeom>
        </p:spPr>
      </p:pic>
      <p:pic>
        <p:nvPicPr>
          <p:cNvPr id="8" name="Picture 7"/>
          <p:cNvPicPr>
            <a:picLocks noChangeAspect="1"/>
          </p:cNvPicPr>
          <p:nvPr/>
        </p:nvPicPr>
        <p:blipFill>
          <a:blip r:embed="rId3"/>
          <a:stretch>
            <a:fillRect/>
          </a:stretch>
        </p:blipFill>
        <p:spPr>
          <a:xfrm>
            <a:off x="7675926" y="2007581"/>
            <a:ext cx="4982143" cy="3900442"/>
          </a:xfrm>
          <a:prstGeom prst="rect">
            <a:avLst/>
          </a:prstGeom>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Hdu5997 </a:t>
            </a:r>
            <a:r>
              <a:rPr lang="en-US" altLang="zh-CN" dirty="0" err="1"/>
              <a:t>rausen</a:t>
            </a:r>
            <a:r>
              <a:rPr lang="en-US" altLang="zh-CN" dirty="0"/>
              <a:t> loves cakes</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1"/>
          <a:stretch>
            <a:fillRect/>
          </a:stretch>
        </p:blipFill>
        <p:spPr>
          <a:xfrm>
            <a:off x="838200" y="1825625"/>
            <a:ext cx="10796954" cy="4342733"/>
          </a:xfrm>
          <a:prstGeom prst="rect">
            <a:avLst/>
          </a:prstGeom>
        </p:spPr>
      </p:pic>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CF702F T-Shirts</a:t>
            </a:r>
            <a:endParaRPr lang="zh-CN" altLang="en-US"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199" y="1690687"/>
            <a:ext cx="9772133" cy="2394752"/>
          </a:xfrm>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Solution</a:t>
            </a:r>
            <a:endParaRPr lang="zh-CN" altLang="en-US" dirty="0"/>
          </a:p>
        </p:txBody>
      </p:sp>
      <p:sp>
        <p:nvSpPr>
          <p:cNvPr id="3" name="Content Placeholder 2"/>
          <p:cNvSpPr>
            <a:spLocks noGrp="1"/>
          </p:cNvSpPr>
          <p:nvPr>
            <p:ph idx="1"/>
          </p:nvPr>
        </p:nvSpPr>
        <p:spPr/>
        <p:txBody>
          <a:bodyPr/>
          <a:lstStyle/>
          <a:p>
            <a:r>
              <a:rPr lang="zh-CN" altLang="en-US" dirty="0"/>
              <a:t>对所有衣服按照</a:t>
            </a:r>
            <a:r>
              <a:rPr lang="en-US" altLang="zh-CN" dirty="0"/>
              <a:t>q[</a:t>
            </a:r>
            <a:r>
              <a:rPr lang="en-US" altLang="zh-CN" dirty="0" err="1"/>
              <a:t>i</a:t>
            </a:r>
            <a:r>
              <a:rPr lang="en-US" altLang="zh-CN" dirty="0"/>
              <a:t>]</a:t>
            </a:r>
            <a:r>
              <a:rPr lang="zh-CN" altLang="en-US" dirty="0"/>
              <a:t>从大到小排序</a:t>
            </a:r>
            <a:endParaRPr lang="en-US" altLang="zh-CN" dirty="0"/>
          </a:p>
          <a:p>
            <a:r>
              <a:rPr lang="zh-CN" altLang="en-US" dirty="0"/>
              <a:t>对每个人维护</a:t>
            </a:r>
            <a:r>
              <a:rPr lang="en-US" altLang="zh-CN" dirty="0"/>
              <a:t>a[</a:t>
            </a:r>
            <a:r>
              <a:rPr lang="en-US" altLang="zh-CN" dirty="0" err="1"/>
              <a:t>i</a:t>
            </a:r>
            <a:r>
              <a:rPr lang="en-US" altLang="zh-CN" dirty="0"/>
              <a:t>]</a:t>
            </a:r>
            <a:r>
              <a:rPr lang="zh-CN" altLang="en-US" dirty="0"/>
              <a:t>表示其剩余的钱，</a:t>
            </a:r>
            <a:r>
              <a:rPr lang="en-US" altLang="zh-CN" dirty="0"/>
              <a:t>b[</a:t>
            </a:r>
            <a:r>
              <a:rPr lang="en-US" altLang="zh-CN" dirty="0" err="1"/>
              <a:t>i</a:t>
            </a:r>
            <a:r>
              <a:rPr lang="en-US" altLang="zh-CN" dirty="0"/>
              <a:t>]</a:t>
            </a:r>
            <a:r>
              <a:rPr lang="zh-CN" altLang="en-US" dirty="0"/>
              <a:t>表示其买的衣服数量</a:t>
            </a:r>
            <a:endParaRPr lang="en-US" altLang="zh-CN" dirty="0"/>
          </a:p>
          <a:p>
            <a:r>
              <a:rPr lang="zh-CN" altLang="en-US" dirty="0"/>
              <a:t>对所有人按照</a:t>
            </a:r>
            <a:r>
              <a:rPr lang="en-US" altLang="zh-CN" dirty="0"/>
              <a:t>a[</a:t>
            </a:r>
            <a:r>
              <a:rPr lang="en-US" altLang="zh-CN" dirty="0" err="1"/>
              <a:t>i</a:t>
            </a:r>
            <a:r>
              <a:rPr lang="en-US" altLang="zh-CN" dirty="0"/>
              <a:t>]</a:t>
            </a:r>
            <a:r>
              <a:rPr lang="zh-CN" altLang="en-US" dirty="0"/>
              <a:t>从小到大排序，初始</a:t>
            </a:r>
            <a:r>
              <a:rPr lang="en-US" altLang="zh-CN" dirty="0"/>
              <a:t>b[</a:t>
            </a:r>
            <a:r>
              <a:rPr lang="en-US" altLang="zh-CN" dirty="0" err="1"/>
              <a:t>i</a:t>
            </a:r>
            <a:r>
              <a:rPr lang="en-US" altLang="zh-CN" dirty="0"/>
              <a:t>]=0</a:t>
            </a:r>
            <a:endParaRPr lang="en-US" altLang="zh-CN" dirty="0"/>
          </a:p>
          <a:p>
            <a:r>
              <a:rPr lang="zh-CN" altLang="en-US" dirty="0"/>
              <a:t>之后枚举每件衣服</a:t>
            </a:r>
            <a:r>
              <a:rPr lang="en-US" altLang="zh-CN" dirty="0"/>
              <a:t>j=1-&gt;n</a:t>
            </a:r>
            <a:endParaRPr lang="en-US" altLang="zh-CN" dirty="0"/>
          </a:p>
          <a:p>
            <a:r>
              <a:rPr lang="zh-CN" altLang="en-US" dirty="0"/>
              <a:t>衣服</a:t>
            </a:r>
            <a:r>
              <a:rPr lang="en-US" altLang="zh-CN" dirty="0"/>
              <a:t>j</a:t>
            </a:r>
            <a:r>
              <a:rPr lang="zh-CN" altLang="en-US" dirty="0"/>
              <a:t>对人的影响就是把全局</a:t>
            </a:r>
            <a:r>
              <a:rPr lang="en-US" altLang="zh-CN" dirty="0"/>
              <a:t>a[</a:t>
            </a:r>
            <a:r>
              <a:rPr lang="en-US" altLang="zh-CN" dirty="0" err="1"/>
              <a:t>i</a:t>
            </a:r>
            <a:r>
              <a:rPr lang="en-US" altLang="zh-CN" dirty="0"/>
              <a:t>]&gt;=c[j]</a:t>
            </a:r>
            <a:r>
              <a:rPr lang="zh-CN" altLang="en-US" dirty="0"/>
              <a:t>的人都</a:t>
            </a:r>
            <a:r>
              <a:rPr lang="en-US" altLang="zh-CN" dirty="0"/>
              <a:t>a[</a:t>
            </a:r>
            <a:r>
              <a:rPr lang="en-US" altLang="zh-CN" dirty="0" err="1"/>
              <a:t>i</a:t>
            </a:r>
            <a:r>
              <a:rPr lang="en-US" altLang="zh-CN" dirty="0"/>
              <a:t>]-=c[j]</a:t>
            </a:r>
            <a:r>
              <a:rPr lang="zh-CN" altLang="en-US" dirty="0"/>
              <a:t>，并且</a:t>
            </a:r>
            <a:r>
              <a:rPr lang="en-US" altLang="zh-CN" dirty="0"/>
              <a:t>b[</a:t>
            </a:r>
            <a:r>
              <a:rPr lang="en-US" altLang="zh-CN" dirty="0" err="1"/>
              <a:t>i</a:t>
            </a:r>
            <a:r>
              <a:rPr lang="en-US" altLang="zh-CN" dirty="0"/>
              <a:t>]++</a:t>
            </a:r>
            <a:endParaRPr lang="zh-CN" altLang="en-US"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Solution</a:t>
            </a:r>
            <a:endParaRPr lang="zh-CN" altLang="en-US" dirty="0"/>
          </a:p>
        </p:txBody>
      </p:sp>
      <p:sp>
        <p:nvSpPr>
          <p:cNvPr id="3" name="Content Placeholder 2"/>
          <p:cNvSpPr>
            <a:spLocks noGrp="1"/>
          </p:cNvSpPr>
          <p:nvPr>
            <p:ph idx="1"/>
          </p:nvPr>
        </p:nvSpPr>
        <p:spPr/>
        <p:txBody>
          <a:bodyPr/>
          <a:lstStyle/>
          <a:p>
            <a:r>
              <a:rPr lang="zh-CN" altLang="en-US" dirty="0"/>
              <a:t>用一棵平衡树维护每个人，按</a:t>
            </a:r>
            <a:r>
              <a:rPr lang="en-US" altLang="zh-CN" dirty="0"/>
              <a:t>a</a:t>
            </a:r>
            <a:r>
              <a:rPr lang="zh-CN" altLang="en-US" dirty="0"/>
              <a:t>从小到大排列</a:t>
            </a:r>
            <a:endParaRPr lang="en-US" altLang="zh-CN" dirty="0"/>
          </a:p>
          <a:p>
            <a:r>
              <a:rPr lang="zh-CN" altLang="en-US" dirty="0"/>
              <a:t>每次找出所有</a:t>
            </a:r>
            <a:r>
              <a:rPr lang="en-US" altLang="zh-CN" dirty="0"/>
              <a:t>a[</a:t>
            </a:r>
            <a:r>
              <a:rPr lang="en-US" altLang="zh-CN" dirty="0" err="1"/>
              <a:t>i</a:t>
            </a:r>
            <a:r>
              <a:rPr lang="en-US" altLang="zh-CN" dirty="0"/>
              <a:t>]&gt;=</a:t>
            </a:r>
            <a:r>
              <a:rPr lang="en-US" altLang="zh-CN" dirty="0"/>
              <a:t>c[j]</a:t>
            </a:r>
            <a:r>
              <a:rPr lang="zh-CN" altLang="en-US" dirty="0"/>
              <a:t>的人，将其</a:t>
            </a:r>
            <a:r>
              <a:rPr lang="en-US" altLang="zh-CN" dirty="0"/>
              <a:t>a[</a:t>
            </a:r>
            <a:r>
              <a:rPr lang="en-US" altLang="zh-CN" dirty="0" err="1"/>
              <a:t>i</a:t>
            </a:r>
            <a:r>
              <a:rPr lang="en-US" altLang="zh-CN" dirty="0"/>
              <a:t>]-=c[j]</a:t>
            </a:r>
            <a:r>
              <a:rPr lang="zh-CN" altLang="en-US" dirty="0"/>
              <a:t>，并且</a:t>
            </a:r>
            <a:r>
              <a:rPr lang="en-US" altLang="zh-CN" dirty="0"/>
              <a:t>b[</a:t>
            </a:r>
            <a:r>
              <a:rPr lang="en-US" altLang="zh-CN" dirty="0" err="1"/>
              <a:t>i</a:t>
            </a:r>
            <a:r>
              <a:rPr lang="en-US" altLang="zh-CN" dirty="0"/>
              <a:t>]++</a:t>
            </a:r>
            <a:endParaRPr lang="en-US" altLang="zh-CN" dirty="0"/>
          </a:p>
          <a:p>
            <a:r>
              <a:rPr lang="zh-CN" altLang="en-US" dirty="0"/>
              <a:t>这里我们考虑令</a:t>
            </a:r>
            <a:r>
              <a:rPr lang="en-US" altLang="zh-CN" dirty="0"/>
              <a:t>x=c[j]</a:t>
            </a:r>
            <a:r>
              <a:rPr lang="zh-CN" altLang="en-US" dirty="0"/>
              <a:t>，所有在</a:t>
            </a:r>
            <a:r>
              <a:rPr lang="en-US" altLang="zh-CN" dirty="0"/>
              <a:t>[0,x)</a:t>
            </a:r>
            <a:r>
              <a:rPr lang="zh-CN" altLang="en-US" dirty="0"/>
              <a:t>内的数不动，把所有在</a:t>
            </a:r>
            <a:r>
              <a:rPr lang="en-US" altLang="zh-CN" dirty="0"/>
              <a:t>[x,2x]</a:t>
            </a:r>
            <a:r>
              <a:rPr lang="zh-CN" altLang="en-US" dirty="0"/>
              <a:t>内的数暴力修改，之后将</a:t>
            </a:r>
            <a:r>
              <a:rPr lang="en-US" altLang="zh-CN" dirty="0"/>
              <a:t>&gt;2x</a:t>
            </a:r>
            <a:r>
              <a:rPr lang="zh-CN" altLang="en-US" dirty="0"/>
              <a:t>的数直接打一个</a:t>
            </a:r>
            <a:r>
              <a:rPr lang="en-US" altLang="zh-CN" dirty="0"/>
              <a:t>b</a:t>
            </a:r>
            <a:r>
              <a:rPr lang="zh-CN" altLang="en-US" dirty="0"/>
              <a:t>加，</a:t>
            </a:r>
            <a:r>
              <a:rPr lang="en-US" altLang="zh-CN" dirty="0"/>
              <a:t>a</a:t>
            </a:r>
            <a:r>
              <a:rPr lang="zh-CN" altLang="en-US" dirty="0"/>
              <a:t>减的标记</a:t>
            </a:r>
            <a:endParaRPr lang="zh-CN" altLang="en-US" dirty="0"/>
          </a:p>
        </p:txBody>
      </p:sp>
      <p:pic>
        <p:nvPicPr>
          <p:cNvPr id="5" name="Picture 4"/>
          <p:cNvPicPr>
            <a:picLocks noChangeAspect="1"/>
          </p:cNvPicPr>
          <p:nvPr/>
        </p:nvPicPr>
        <p:blipFill>
          <a:blip r:embed="rId1"/>
          <a:stretch>
            <a:fillRect/>
          </a:stretch>
        </p:blipFill>
        <p:spPr>
          <a:xfrm>
            <a:off x="838200" y="4355751"/>
            <a:ext cx="8372912" cy="2502249"/>
          </a:xfrm>
          <a:prstGeom prst="rect">
            <a:avLst/>
          </a:prstGeom>
        </p:spPr>
      </p:pic>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Solution</a:t>
            </a:r>
            <a:endParaRPr lang="zh-CN" altLang="en-US" dirty="0"/>
          </a:p>
        </p:txBody>
      </p:sp>
      <p:sp>
        <p:nvSpPr>
          <p:cNvPr id="3" name="Content Placeholder 2"/>
          <p:cNvSpPr>
            <a:spLocks noGrp="1"/>
          </p:cNvSpPr>
          <p:nvPr>
            <p:ph idx="1"/>
          </p:nvPr>
        </p:nvSpPr>
        <p:spPr/>
        <p:txBody>
          <a:bodyPr/>
          <a:lstStyle/>
          <a:p>
            <a:r>
              <a:rPr lang="zh-CN" altLang="en-US" dirty="0"/>
              <a:t>这里平衡树可以打标记，因为我们这样可以保证不会出现值域重叠的情况。</a:t>
            </a:r>
            <a:endParaRPr lang="en-US" altLang="zh-CN" dirty="0"/>
          </a:p>
          <a:p>
            <a:r>
              <a:rPr lang="zh-CN" altLang="en-US" dirty="0"/>
              <a:t>可以发现</a:t>
            </a:r>
            <a:r>
              <a:rPr lang="en-US" altLang="zh-CN" dirty="0"/>
              <a:t>[x,2x]</a:t>
            </a:r>
            <a:r>
              <a:rPr lang="zh-CN" altLang="en-US" dirty="0"/>
              <a:t>内的元素至少减半了，所以这样的暴力操作对每个点最多进行</a:t>
            </a:r>
            <a:r>
              <a:rPr lang="en-US" altLang="zh-CN" dirty="0"/>
              <a:t>O(</a:t>
            </a:r>
            <a:r>
              <a:rPr lang="en-US" altLang="zh-CN" dirty="0" err="1"/>
              <a:t>logv</a:t>
            </a:r>
            <a:r>
              <a:rPr lang="en-US" altLang="zh-CN" dirty="0"/>
              <a:t>)</a:t>
            </a:r>
            <a:r>
              <a:rPr lang="zh-CN" altLang="en-US" dirty="0"/>
              <a:t>次</a:t>
            </a:r>
            <a:endParaRPr lang="en-US" altLang="zh-CN" dirty="0"/>
          </a:p>
          <a:p>
            <a:endParaRPr lang="en-US" altLang="zh-CN" dirty="0"/>
          </a:p>
          <a:p>
            <a:r>
              <a:rPr lang="zh-CN" altLang="en-US" dirty="0"/>
              <a:t>总时间复杂度</a:t>
            </a:r>
            <a:r>
              <a:rPr lang="en-US" altLang="zh-CN" dirty="0"/>
              <a:t>O((</a:t>
            </a:r>
            <a:r>
              <a:rPr lang="en-US" altLang="zh-CN" dirty="0" err="1"/>
              <a:t>n+m</a:t>
            </a:r>
            <a:r>
              <a:rPr lang="en-US" altLang="zh-CN" dirty="0"/>
              <a:t>)</a:t>
            </a:r>
            <a:r>
              <a:rPr lang="en-US" altLang="zh-CN" dirty="0" err="1"/>
              <a:t>lognlogv</a:t>
            </a:r>
            <a:r>
              <a:rPr lang="en-US" altLang="zh-CN" dirty="0"/>
              <a:t>)</a:t>
            </a:r>
            <a:endParaRPr lang="zh-CN" altLang="en-US" dirty="0"/>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TEST</a:t>
            </a:r>
            <a:r>
              <a:rPr lang="en-US" altLang="zh-CN" dirty="0"/>
              <a:t>_69</a:t>
            </a:r>
            <a:endParaRPr lang="zh-CN" altLang="en-US" dirty="0"/>
          </a:p>
        </p:txBody>
      </p:sp>
      <p:sp>
        <p:nvSpPr>
          <p:cNvPr id="7" name="内容占位符 6"/>
          <p:cNvSpPr>
            <a:spLocks noGrp="1"/>
          </p:cNvSpPr>
          <p:nvPr>
            <p:ph idx="1"/>
          </p:nvPr>
        </p:nvSpPr>
        <p:spPr/>
        <p:txBody>
          <a:bodyPr/>
          <a:lstStyle/>
          <a:p>
            <a:endParaRPr lang="zh-CN" altLang="en-US"/>
          </a:p>
        </p:txBody>
      </p:sp>
      <p:pic>
        <p:nvPicPr>
          <p:cNvPr id="9" name="图片 8"/>
          <p:cNvPicPr>
            <a:picLocks noChangeAspect="1"/>
          </p:cNvPicPr>
          <p:nvPr/>
        </p:nvPicPr>
        <p:blipFill>
          <a:blip r:embed="rId1"/>
          <a:stretch>
            <a:fillRect/>
          </a:stretch>
        </p:blipFill>
        <p:spPr>
          <a:xfrm>
            <a:off x="763396" y="1655695"/>
            <a:ext cx="5428639" cy="5212112"/>
          </a:xfrm>
          <a:prstGeom prst="rect">
            <a:avLst/>
          </a:prstGeom>
        </p:spPr>
      </p:pic>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pic>
        <p:nvPicPr>
          <p:cNvPr id="5" name="内容占位符 4"/>
          <p:cNvPicPr>
            <a:picLocks noGrp="1" noChangeAspect="1"/>
          </p:cNvPicPr>
          <p:nvPr>
            <p:ph idx="1"/>
          </p:nvPr>
        </p:nvPicPr>
        <p:blipFill>
          <a:blip r:embed="rId1"/>
          <a:stretch>
            <a:fillRect/>
          </a:stretch>
        </p:blipFill>
        <p:spPr>
          <a:xfrm>
            <a:off x="838200" y="1690688"/>
            <a:ext cx="7173286" cy="5116241"/>
          </a:xfrm>
        </p:spPr>
      </p:pic>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Loj6029. </a:t>
            </a:r>
            <a:r>
              <a:rPr lang="zh-CN" altLang="en-US" dirty="0"/>
              <a:t>「雅礼集训 </a:t>
            </a:r>
            <a:r>
              <a:rPr lang="en-US" altLang="zh-CN" dirty="0"/>
              <a:t>2017 Day1</a:t>
            </a:r>
            <a:r>
              <a:rPr lang="zh-CN" altLang="en-US" dirty="0"/>
              <a:t>」市场</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690687"/>
            <a:ext cx="9028932" cy="2243749"/>
          </a:xfrm>
        </p:spPr>
      </p:pic>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对线段树每个节点维护</a:t>
            </a:r>
            <a:r>
              <a:rPr lang="en-US" altLang="zh-CN" dirty="0"/>
              <a:t>min</a:t>
            </a:r>
            <a:r>
              <a:rPr lang="zh-CN" altLang="en-US" dirty="0"/>
              <a:t>和</a:t>
            </a:r>
            <a:r>
              <a:rPr lang="en-US" altLang="zh-CN" dirty="0"/>
              <a:t>max</a:t>
            </a:r>
            <a:endParaRPr lang="en-US" altLang="zh-CN" dirty="0"/>
          </a:p>
          <a:p>
            <a:r>
              <a:rPr lang="zh-CN" altLang="en-US" dirty="0"/>
              <a:t>如果区间除的时候，</a:t>
            </a:r>
            <a:r>
              <a:rPr lang="en-US" altLang="zh-CN" dirty="0"/>
              <a:t>[max/d]=[min/d]</a:t>
            </a:r>
            <a:r>
              <a:rPr lang="zh-CN" altLang="en-US" dirty="0"/>
              <a:t>，则这次区间除可以用一次区间减代替</a:t>
            </a:r>
            <a:endParaRPr lang="en-US" altLang="zh-CN" dirty="0"/>
          </a:p>
          <a:p>
            <a:r>
              <a:rPr lang="zh-CN" altLang="en-US" dirty="0"/>
              <a:t>如果</a:t>
            </a:r>
            <a:r>
              <a:rPr lang="en-US" altLang="zh-CN" dirty="0"/>
              <a:t>[max/d]!=[min/d]</a:t>
            </a:r>
            <a:r>
              <a:rPr lang="zh-CN" altLang="en-US" dirty="0"/>
              <a:t>，则递归到两边分别计算</a:t>
            </a:r>
            <a:endParaRPr lang="en-US" altLang="zh-CN" dirty="0"/>
          </a:p>
          <a:p>
            <a:r>
              <a:rPr lang="zh-CN" altLang="en-US" dirty="0"/>
              <a:t>每次区间除，如果递归了，那么</a:t>
            </a:r>
            <a:r>
              <a:rPr lang="en-US" altLang="zh-CN" dirty="0"/>
              <a:t>max-min</a:t>
            </a:r>
            <a:r>
              <a:rPr lang="zh-CN" altLang="en-US" dirty="0"/>
              <a:t>都会减半</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合并</a:t>
            </a:r>
            <a:endParaRPr lang="zh-CN" altLang="en-US" dirty="0"/>
          </a:p>
        </p:txBody>
      </p:sp>
      <p:pic>
        <p:nvPicPr>
          <p:cNvPr id="5" name="Content Placeholder 4"/>
          <p:cNvPicPr>
            <a:picLocks noGrp="1" noChangeAspect="1"/>
          </p:cNvPicPr>
          <p:nvPr>
            <p:ph idx="1"/>
          </p:nvPr>
        </p:nvPicPr>
        <p:blipFill>
          <a:blip r:embed="rId1"/>
          <a:stretch>
            <a:fillRect/>
          </a:stretch>
        </p:blipFill>
        <p:spPr>
          <a:xfrm>
            <a:off x="1" y="1690689"/>
            <a:ext cx="5008228" cy="2526052"/>
          </a:xfrm>
        </p:spPr>
      </p:pic>
      <p:pic>
        <p:nvPicPr>
          <p:cNvPr id="7" name="Picture 6"/>
          <p:cNvPicPr>
            <a:picLocks noChangeAspect="1"/>
          </p:cNvPicPr>
          <p:nvPr/>
        </p:nvPicPr>
        <p:blipFill>
          <a:blip r:embed="rId2"/>
          <a:stretch>
            <a:fillRect/>
          </a:stretch>
        </p:blipFill>
        <p:spPr>
          <a:xfrm>
            <a:off x="6135408" y="2119040"/>
            <a:ext cx="5467920" cy="2452960"/>
          </a:xfrm>
          <a:prstGeom prst="rect">
            <a:avLst/>
          </a:prstGeom>
        </p:spPr>
      </p:pic>
      <p:pic>
        <p:nvPicPr>
          <p:cNvPr id="9" name="Picture 8"/>
          <p:cNvPicPr>
            <a:picLocks noChangeAspect="1"/>
          </p:cNvPicPr>
          <p:nvPr/>
        </p:nvPicPr>
        <p:blipFill>
          <a:blip r:embed="rId3"/>
          <a:stretch>
            <a:fillRect/>
          </a:stretch>
        </p:blipFill>
        <p:spPr>
          <a:xfrm>
            <a:off x="3905743" y="4093828"/>
            <a:ext cx="2464296" cy="2754925"/>
          </a:xfrm>
          <a:prstGeom prst="rect">
            <a:avLst/>
          </a:prstGeom>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考虑每个节点的极差</a:t>
            </a:r>
            <a:endParaRPr lang="en-US" altLang="zh-CN" dirty="0"/>
          </a:p>
          <a:p>
            <a:r>
              <a:rPr lang="zh-CN" altLang="en-US" dirty="0"/>
              <a:t>每次一个节点如果</a:t>
            </a:r>
            <a:r>
              <a:rPr lang="en-US" altLang="zh-CN" dirty="0"/>
              <a:t>[max/d]!=[min/d]</a:t>
            </a:r>
            <a:r>
              <a:rPr lang="zh-CN" altLang="en-US" dirty="0"/>
              <a:t>则发生递归，此时</a:t>
            </a:r>
            <a:r>
              <a:rPr lang="en-US" altLang="zh-CN" dirty="0"/>
              <a:t>max-min</a:t>
            </a:r>
            <a:r>
              <a:rPr lang="zh-CN" altLang="en-US" dirty="0"/>
              <a:t>会减半</a:t>
            </a:r>
            <a:endParaRPr lang="en-US" altLang="zh-CN" dirty="0"/>
          </a:p>
          <a:p>
            <a:r>
              <a:rPr lang="zh-CN" altLang="en-US" dirty="0"/>
              <a:t>一个节点如果不递归，则只需要一个全局减标记</a:t>
            </a:r>
            <a:endParaRPr lang="en-US" altLang="zh-CN" dirty="0"/>
          </a:p>
          <a:p>
            <a:r>
              <a:rPr lang="zh-CN" altLang="en-US" dirty="0"/>
              <a:t>每次区间加可以让线段树上</a:t>
            </a:r>
            <a:r>
              <a:rPr lang="en-US" altLang="zh-CN" dirty="0" err="1"/>
              <a:t>logn</a:t>
            </a:r>
            <a:r>
              <a:rPr lang="zh-CN" altLang="en-US" dirty="0"/>
              <a:t>个节点的</a:t>
            </a:r>
            <a:r>
              <a:rPr lang="en-US" altLang="zh-CN" dirty="0"/>
              <a:t>max-min</a:t>
            </a:r>
            <a:r>
              <a:rPr lang="zh-CN" altLang="en-US" dirty="0"/>
              <a:t>增加</a:t>
            </a:r>
            <a:r>
              <a:rPr lang="en-US" altLang="zh-CN" dirty="0"/>
              <a:t>v</a:t>
            </a:r>
            <a:r>
              <a:rPr lang="zh-CN" altLang="en-US" dirty="0"/>
              <a:t>，于是之后会多递归</a:t>
            </a:r>
            <a:r>
              <a:rPr lang="en-US" altLang="zh-CN" dirty="0" err="1"/>
              <a:t>logn</a:t>
            </a:r>
            <a:r>
              <a:rPr lang="en-US" altLang="zh-CN" dirty="0"/>
              <a:t>*</a:t>
            </a:r>
            <a:r>
              <a:rPr lang="en-US" altLang="zh-CN" dirty="0" err="1"/>
              <a:t>logv</a:t>
            </a:r>
            <a:r>
              <a:rPr lang="zh-CN" altLang="en-US" dirty="0"/>
              <a:t>次</a:t>
            </a:r>
            <a:endParaRPr lang="en-US" altLang="zh-CN" dirty="0"/>
          </a:p>
          <a:p>
            <a:endParaRPr lang="en-US" altLang="zh-CN" dirty="0"/>
          </a:p>
          <a:p>
            <a:r>
              <a:rPr lang="zh-CN" altLang="en-US" dirty="0"/>
              <a:t>于是总时间复杂度为均摊</a:t>
            </a:r>
            <a:r>
              <a:rPr lang="en-US" altLang="zh-CN" dirty="0"/>
              <a:t>O(</a:t>
            </a:r>
            <a:r>
              <a:rPr lang="en-US" altLang="zh-CN" dirty="0" err="1"/>
              <a:t>nlogv+mlognlogv</a:t>
            </a:r>
            <a:r>
              <a:rPr lang="en-US" altLang="zh-CN" dirty="0"/>
              <a:t>)</a:t>
            </a:r>
            <a:endParaRPr lang="zh-CN" altLang="en-US" dirty="0"/>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UOJ228. </a:t>
            </a:r>
            <a:r>
              <a:rPr lang="zh-CN" altLang="en-US" dirty="0"/>
              <a:t>基础数据结构练习题</a:t>
            </a:r>
            <a:endParaRPr lang="zh-CN" altLang="en-US" dirty="0"/>
          </a:p>
        </p:txBody>
      </p:sp>
      <p:pic>
        <p:nvPicPr>
          <p:cNvPr id="6"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690688"/>
            <a:ext cx="9801225" cy="1752600"/>
          </a:xfrm>
        </p:spPr>
      </p:pic>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en-US" altLang="zh-CN" dirty="0" err="1"/>
              <a:t>sqrt</a:t>
            </a:r>
            <a:r>
              <a:rPr lang="zh-CN" altLang="en-US" dirty="0"/>
              <a:t>这个操作肯定是一个均摊，因为下降很快</a:t>
            </a:r>
            <a:endParaRPr lang="en-US" altLang="zh-CN" dirty="0"/>
          </a:p>
          <a:p>
            <a:r>
              <a:rPr lang="zh-CN" altLang="en-US" dirty="0"/>
              <a:t>但是有区间加，怎么办呢</a:t>
            </a:r>
            <a:endParaRPr lang="en-US" altLang="zh-CN" dirty="0"/>
          </a:p>
          <a:p>
            <a:r>
              <a:rPr lang="zh-CN" altLang="en-US" dirty="0"/>
              <a:t>想一想感觉可以维护值相同的连续段试试？</a:t>
            </a:r>
            <a:endParaRPr lang="zh-CN" altLang="en-US" dirty="0"/>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然后就</a:t>
            </a:r>
            <a:r>
              <a:rPr lang="en-US" altLang="zh-CN" dirty="0"/>
              <a:t>TLE</a:t>
            </a:r>
            <a:r>
              <a:rPr lang="zh-CN" altLang="en-US" dirty="0"/>
              <a:t>了</a:t>
            </a:r>
            <a:endParaRPr lang="en-US" altLang="zh-CN" dirty="0"/>
          </a:p>
          <a:p>
            <a:r>
              <a:rPr lang="zh-CN" altLang="en-US" dirty="0"/>
              <a:t>发现会被奇怪的数据卡</a:t>
            </a:r>
            <a:endParaRPr lang="en-US" altLang="zh-CN" dirty="0"/>
          </a:p>
          <a:p>
            <a:r>
              <a:rPr lang="zh-CN" altLang="en-US" dirty="0"/>
              <a:t>比如</a:t>
            </a:r>
            <a:r>
              <a:rPr lang="en-US" altLang="zh-CN" dirty="0"/>
              <a:t>3 4 3 4 3 4</a:t>
            </a:r>
            <a:endParaRPr lang="en-US" altLang="zh-CN" dirty="0"/>
          </a:p>
          <a:p>
            <a:r>
              <a:rPr lang="zh-CN" altLang="en-US" dirty="0"/>
              <a:t>开</a:t>
            </a:r>
            <a:r>
              <a:rPr lang="en-US" altLang="zh-CN" dirty="0" err="1"/>
              <a:t>sqrt</a:t>
            </a:r>
            <a:r>
              <a:rPr lang="zh-CN" altLang="en-US" dirty="0"/>
              <a:t>后变成</a:t>
            </a:r>
            <a:r>
              <a:rPr lang="en-US" altLang="zh-CN" dirty="0"/>
              <a:t>1 2 1 2 1 2</a:t>
            </a:r>
            <a:endParaRPr lang="en-US" altLang="zh-CN" dirty="0"/>
          </a:p>
          <a:p>
            <a:r>
              <a:rPr lang="zh-CN" altLang="en-US" dirty="0"/>
              <a:t>然后加</a:t>
            </a:r>
            <a:r>
              <a:rPr lang="en-US" altLang="zh-CN" dirty="0"/>
              <a:t>2</a:t>
            </a:r>
            <a:r>
              <a:rPr lang="zh-CN" altLang="en-US" dirty="0"/>
              <a:t>又变成</a:t>
            </a:r>
            <a:r>
              <a:rPr lang="en-US" altLang="zh-CN" dirty="0"/>
              <a:t>3 4 3 4 3 4</a:t>
            </a:r>
            <a:endParaRPr lang="en-US" altLang="zh-CN" dirty="0"/>
          </a:p>
          <a:p>
            <a:r>
              <a:rPr lang="en-US" altLang="zh-CN" dirty="0"/>
              <a:t>Oh no</a:t>
            </a:r>
            <a:r>
              <a:rPr lang="zh-CN" altLang="en-US" dirty="0"/>
              <a:t>！</a:t>
            </a:r>
            <a:endParaRPr lang="zh-CN" altLang="en-US" dirty="0"/>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发现这种情况仅当</a:t>
            </a:r>
            <a:r>
              <a:rPr lang="en-US" altLang="zh-CN" dirty="0"/>
              <a:t>a=b-1</a:t>
            </a:r>
            <a:r>
              <a:rPr lang="zh-CN" altLang="en-US" dirty="0"/>
              <a:t>且</a:t>
            </a:r>
            <a:r>
              <a:rPr lang="en-US" altLang="zh-CN" dirty="0"/>
              <a:t>b</a:t>
            </a:r>
            <a:r>
              <a:rPr lang="zh-CN" altLang="en-US" dirty="0"/>
              <a:t>是完全平方数的时候会出现</a:t>
            </a:r>
            <a:endParaRPr lang="en-US" altLang="zh-CN" dirty="0"/>
          </a:p>
          <a:p>
            <a:r>
              <a:rPr lang="zh-CN" altLang="en-US" dirty="0"/>
              <a:t>于是想办法维护一下区间极差就可以判掉这种情况</a:t>
            </a:r>
            <a:endParaRPr lang="en-US" altLang="zh-CN" dirty="0"/>
          </a:p>
          <a:p>
            <a:r>
              <a:rPr lang="zh-CN" altLang="en-US" dirty="0"/>
              <a:t>由于取</a:t>
            </a:r>
            <a:r>
              <a:rPr lang="en-US" altLang="zh-CN" dirty="0" err="1"/>
              <a:t>sqrt</a:t>
            </a:r>
            <a:r>
              <a:rPr lang="zh-CN" altLang="en-US" dirty="0"/>
              <a:t>的次数是</a:t>
            </a:r>
            <a:r>
              <a:rPr lang="en-US" altLang="zh-CN" dirty="0"/>
              <a:t>O( </a:t>
            </a:r>
            <a:r>
              <a:rPr lang="en-US" altLang="zh-CN" dirty="0" err="1"/>
              <a:t>loglogv</a:t>
            </a:r>
            <a:r>
              <a:rPr lang="en-US" altLang="zh-CN" dirty="0"/>
              <a:t> )</a:t>
            </a:r>
            <a:r>
              <a:rPr lang="zh-CN" altLang="en-US" dirty="0"/>
              <a:t>的</a:t>
            </a:r>
            <a:endParaRPr lang="en-US" altLang="zh-CN" dirty="0"/>
          </a:p>
          <a:p>
            <a:r>
              <a:rPr lang="zh-CN" altLang="en-US" dirty="0"/>
              <a:t>所以总复杂度是</a:t>
            </a:r>
            <a:r>
              <a:rPr lang="en-US" altLang="zh-CN" dirty="0"/>
              <a:t>O( (</a:t>
            </a:r>
            <a:r>
              <a:rPr lang="en-US" altLang="zh-CN" dirty="0" err="1"/>
              <a:t>n+m</a:t>
            </a:r>
            <a:r>
              <a:rPr lang="en-US" altLang="zh-CN" dirty="0"/>
              <a:t>)</a:t>
            </a:r>
            <a:r>
              <a:rPr lang="en-US" altLang="zh-CN" dirty="0" err="1"/>
              <a:t>lognloglogv</a:t>
            </a:r>
            <a:r>
              <a:rPr lang="en-US" altLang="zh-CN" dirty="0"/>
              <a:t> )</a:t>
            </a:r>
            <a:endParaRPr lang="en-US" altLang="zh-CN" dirty="0"/>
          </a:p>
          <a:p>
            <a:r>
              <a:rPr lang="zh-CN" altLang="en-US" dirty="0"/>
              <a:t>大概是使用所有连续段以外相邻位置的差来作为势能的均摊</a:t>
            </a:r>
            <a:endParaRPr lang="zh-CN" altLang="en-US"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CF679E Bear and Bad Powers of 42</a:t>
            </a:r>
            <a:endParaRPr lang="zh-CN" altLang="en-US" dirty="0"/>
          </a:p>
        </p:txBody>
      </p:sp>
      <p:sp>
        <p:nvSpPr>
          <p:cNvPr id="4" name="内容占位符 3"/>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r>
              <a:rPr lang="zh-CN" altLang="en-US" dirty="0"/>
              <a:t>保证加的数非负</a:t>
            </a:r>
            <a:endParaRPr lang="zh-CN" altLang="en-US" dirty="0"/>
          </a:p>
        </p:txBody>
      </p:sp>
      <p:pic>
        <p:nvPicPr>
          <p:cNvPr id="7" name="内容占位符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8200" y="1615187"/>
            <a:ext cx="6344733" cy="2252138"/>
          </a:xfrm>
          <a:prstGeom prst="rect">
            <a:avLst/>
          </a:prstGeom>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考虑使用颜色段均摊的</a:t>
            </a:r>
            <a:r>
              <a:rPr lang="en-US" altLang="zh-CN" dirty="0"/>
              <a:t>trick</a:t>
            </a:r>
            <a:endParaRPr lang="en-US" altLang="zh-CN" dirty="0"/>
          </a:p>
          <a:p>
            <a:r>
              <a:rPr lang="zh-CN" altLang="en-US" dirty="0"/>
              <a:t>因为加的数比较小，我们记下每个位置的数，与离其最近的，比其大的</a:t>
            </a:r>
            <a:r>
              <a:rPr lang="en-US" altLang="zh-CN" dirty="0"/>
              <a:t>42</a:t>
            </a:r>
            <a:r>
              <a:rPr lang="zh-CN" altLang="en-US" dirty="0"/>
              <a:t>的次幂的差</a:t>
            </a:r>
            <a:endParaRPr lang="en-US" altLang="zh-CN" dirty="0"/>
          </a:p>
          <a:p>
            <a:r>
              <a:rPr lang="zh-CN" altLang="en-US" dirty="0"/>
              <a:t>区间染色用缩点平衡树维护</a:t>
            </a:r>
            <a:endParaRPr lang="en-US" altLang="zh-CN" dirty="0"/>
          </a:p>
          <a:p>
            <a:r>
              <a:rPr lang="zh-CN" altLang="en-US" dirty="0"/>
              <a:t>区间加相当于这个差进行了一次区间减，递归下去找出所有被减为负数或者</a:t>
            </a:r>
            <a:r>
              <a:rPr lang="en-US" altLang="zh-CN" dirty="0"/>
              <a:t>0</a:t>
            </a:r>
            <a:r>
              <a:rPr lang="zh-CN" altLang="en-US" dirty="0"/>
              <a:t>的数，每个数只会被递归</a:t>
            </a:r>
            <a:r>
              <a:rPr lang="en-US" altLang="zh-CN" dirty="0"/>
              <a:t>O(</a:t>
            </a:r>
            <a:r>
              <a:rPr lang="en-US" altLang="zh-CN" dirty="0" err="1"/>
              <a:t>logv</a:t>
            </a:r>
            <a:r>
              <a:rPr lang="en-US" altLang="zh-CN" dirty="0"/>
              <a:t>)</a:t>
            </a:r>
            <a:r>
              <a:rPr lang="zh-CN" altLang="en-US" dirty="0"/>
              <a:t>次</a:t>
            </a:r>
            <a:endParaRPr lang="en-US" altLang="zh-CN"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负数重新计算新的差，</a:t>
            </a:r>
            <a:r>
              <a:rPr lang="en-US" altLang="zh-CN" dirty="0"/>
              <a:t>0</a:t>
            </a:r>
            <a:r>
              <a:rPr lang="zh-CN" altLang="en-US" dirty="0"/>
              <a:t>重新进行一次区间加</a:t>
            </a:r>
            <a:endParaRPr lang="en-US" altLang="zh-CN" dirty="0"/>
          </a:p>
          <a:p>
            <a:r>
              <a:rPr lang="zh-CN" altLang="en-US" dirty="0"/>
              <a:t>因为颜色段均摊的性质，我们最多有</a:t>
            </a:r>
            <a:r>
              <a:rPr lang="en-US" altLang="zh-CN" dirty="0"/>
              <a:t>O(</a:t>
            </a:r>
            <a:r>
              <a:rPr lang="en-US" altLang="zh-CN" dirty="0" err="1"/>
              <a:t>n+m</a:t>
            </a:r>
            <a:r>
              <a:rPr lang="en-US" altLang="zh-CN" dirty="0"/>
              <a:t>)</a:t>
            </a:r>
            <a:r>
              <a:rPr lang="zh-CN" altLang="en-US" dirty="0"/>
              <a:t>个颜色段，每个颜色段最多导致</a:t>
            </a:r>
            <a:r>
              <a:rPr lang="en-US" altLang="zh-CN" dirty="0"/>
              <a:t>O(</a:t>
            </a:r>
            <a:r>
              <a:rPr lang="en-US" altLang="zh-CN" dirty="0" err="1"/>
              <a:t>logv</a:t>
            </a:r>
            <a:r>
              <a:rPr lang="en-US" altLang="zh-CN" dirty="0"/>
              <a:t>)</a:t>
            </a:r>
            <a:r>
              <a:rPr lang="zh-CN" altLang="en-US"/>
              <a:t>次递归或者区间加，</a:t>
            </a:r>
            <a:r>
              <a:rPr lang="zh-CN" altLang="en-US" dirty="0"/>
              <a:t>一</a:t>
            </a:r>
            <a:r>
              <a:rPr lang="zh-CN" altLang="en-US"/>
              <a:t>次递归或者区间加最多</a:t>
            </a:r>
            <a:r>
              <a:rPr lang="en-US" altLang="zh-CN" dirty="0"/>
              <a:t>O(</a:t>
            </a:r>
            <a:r>
              <a:rPr lang="en-US" altLang="zh-CN" dirty="0" err="1"/>
              <a:t>logn</a:t>
            </a:r>
            <a:r>
              <a:rPr lang="en-US" altLang="zh-CN" dirty="0"/>
              <a:t>)</a:t>
            </a:r>
            <a:endParaRPr lang="en-US" altLang="zh-CN" dirty="0"/>
          </a:p>
          <a:p>
            <a:endParaRPr lang="en-US" altLang="zh-CN" dirty="0"/>
          </a:p>
          <a:p>
            <a:r>
              <a:rPr lang="zh-CN" altLang="en-US" dirty="0"/>
              <a:t>总时间复杂度</a:t>
            </a:r>
            <a:r>
              <a:rPr lang="en-US" altLang="zh-CN" dirty="0"/>
              <a:t>O((</a:t>
            </a:r>
            <a:r>
              <a:rPr lang="en-US" altLang="zh-CN" dirty="0" err="1"/>
              <a:t>n+m</a:t>
            </a:r>
            <a:r>
              <a:rPr lang="en-US" altLang="zh-CN" dirty="0"/>
              <a:t>)</a:t>
            </a:r>
            <a:r>
              <a:rPr lang="en-US" altLang="zh-CN" dirty="0" err="1"/>
              <a:t>lognlogv</a:t>
            </a:r>
            <a:r>
              <a:rPr lang="en-US" altLang="zh-CN" dirty="0"/>
              <a:t>)</a:t>
            </a:r>
            <a:endParaRPr lang="zh-CN" altLang="en-US" dirty="0"/>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LOJ504 ZQC</a:t>
            </a:r>
            <a:r>
              <a:rPr lang="zh-CN" altLang="en-US" dirty="0"/>
              <a:t>的</a:t>
            </a:r>
            <a:r>
              <a:rPr lang="zh-CN" altLang="en-US" dirty="0"/>
              <a:t>手办</a:t>
            </a:r>
            <a:endParaRPr lang="zh-CN" altLang="en-US" dirty="0"/>
          </a:p>
        </p:txBody>
      </p:sp>
      <p:sp>
        <p:nvSpPr>
          <p:cNvPr id="3" name="内容占位符 2"/>
          <p:cNvSpPr>
            <a:spLocks noGrp="1"/>
          </p:cNvSpPr>
          <p:nvPr>
            <p:ph idx="1"/>
          </p:nvPr>
        </p:nvSpPr>
        <p:spPr/>
        <p:txBody>
          <a:bodyPr/>
          <a:lstStyle/>
          <a:p>
            <a:endParaRPr lang="zh-CN" altLang="en-US"/>
          </a:p>
          <a:p>
            <a:endParaRPr lang="zh-CN" altLang="en-US"/>
          </a:p>
          <a:p>
            <a:endParaRPr lang="zh-CN" altLang="en-US"/>
          </a:p>
          <a:p>
            <a:endParaRPr lang="zh-CN" altLang="en-US"/>
          </a:p>
          <a:p>
            <a:endParaRPr lang="zh-CN" altLang="en-US"/>
          </a:p>
          <a:p>
            <a:r>
              <a:rPr lang="en-US" altLang="zh-CN"/>
              <a:t>x </a:t>
            </a:r>
            <a:r>
              <a:rPr lang="zh-CN" altLang="en-US"/>
              <a:t>的和不超过</a:t>
            </a:r>
            <a:r>
              <a:rPr lang="en-US" altLang="zh-CN"/>
              <a:t> 5e6</a:t>
            </a:r>
            <a:r>
              <a:rPr lang="zh-CN" altLang="en-US"/>
              <a:t>，输出量不超过</a:t>
            </a:r>
            <a:r>
              <a:rPr lang="en-US" altLang="zh-CN"/>
              <a:t> 2e6</a:t>
            </a:r>
            <a:r>
              <a:rPr lang="zh-CN" altLang="en-US"/>
              <a:t>。</a:t>
            </a:r>
            <a:endParaRPr lang="zh-CN" altLang="en-US"/>
          </a:p>
        </p:txBody>
      </p:sp>
      <p:pic>
        <p:nvPicPr>
          <p:cNvPr id="5" name="图片 4" descr="F~CROI%65XXE82Z[WW3W)FN"/>
          <p:cNvPicPr>
            <a:picLocks noChangeAspect="1"/>
          </p:cNvPicPr>
          <p:nvPr>
            <p:custDataLst>
              <p:tags r:id="rId1"/>
            </p:custDataLst>
          </p:nvPr>
        </p:nvPicPr>
        <p:blipFill>
          <a:blip r:embed="rId2"/>
          <a:stretch>
            <a:fillRect/>
          </a:stretch>
        </p:blipFill>
        <p:spPr>
          <a:xfrm>
            <a:off x="838200" y="1825625"/>
            <a:ext cx="10514965" cy="2452370"/>
          </a:xfrm>
          <a:prstGeom prst="rect">
            <a:avLst/>
          </a:prstGeom>
        </p:spPr>
      </p:pic>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复杂度</a:t>
            </a:r>
            <a:endParaRPr lang="zh-CN" altLang="en-US" dirty="0"/>
          </a:p>
        </p:txBody>
      </p:sp>
      <p:sp>
        <p:nvSpPr>
          <p:cNvPr id="3" name="Content Placeholder 2"/>
          <p:cNvSpPr>
            <a:spLocks noGrp="1"/>
          </p:cNvSpPr>
          <p:nvPr>
            <p:ph idx="1"/>
          </p:nvPr>
        </p:nvSpPr>
        <p:spPr/>
        <p:txBody>
          <a:bodyPr/>
          <a:lstStyle/>
          <a:p>
            <a:r>
              <a:rPr lang="zh-CN" altLang="en-US" dirty="0"/>
              <a:t>因为保证了堆性质，所以复杂度期望下是正确的</a:t>
            </a:r>
            <a:endParaRPr lang="en-US" altLang="zh-CN" dirty="0"/>
          </a:p>
          <a:p>
            <a:r>
              <a:rPr lang="en-US" altLang="zh-CN" dirty="0" err="1"/>
              <a:t>Treap</a:t>
            </a:r>
            <a:r>
              <a:rPr lang="zh-CN" altLang="en-US" dirty="0"/>
              <a:t>只需要保证堆性质复杂度就期望正确</a:t>
            </a:r>
            <a:endParaRPr lang="zh-CN" altLang="en-US" dirty="0"/>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Luogu5068 [Ynoi2015]</a:t>
            </a:r>
            <a:r>
              <a:rPr lang="zh-CN" altLang="en-US" dirty="0"/>
              <a:t>我回来了</a:t>
            </a:r>
            <a:r>
              <a:rPr lang="en-US" altLang="zh-CN" dirty="0"/>
              <a:t>&amp;</a:t>
            </a:r>
            <a:r>
              <a:rPr lang="zh-CN" altLang="en-US" dirty="0"/>
              <a:t> </a:t>
            </a:r>
            <a:r>
              <a:rPr lang="en-US" altLang="zh-CN" dirty="0"/>
              <a:t>[Code+#7]</a:t>
            </a:r>
            <a:r>
              <a:rPr lang="zh-CN" altLang="en-US" dirty="0"/>
              <a:t>教科书般的亵渎</a:t>
            </a:r>
            <a:endParaRPr lang="zh-CN" altLang="en-US" dirty="0"/>
          </a:p>
        </p:txBody>
      </p:sp>
      <p:sp>
        <p:nvSpPr>
          <p:cNvPr id="3" name="内容占位符 2"/>
          <p:cNvSpPr>
            <a:spLocks noGrp="1"/>
          </p:cNvSpPr>
          <p:nvPr>
            <p:ph idx="1"/>
          </p:nvPr>
        </p:nvSpPr>
        <p:spPr/>
        <p:txBody>
          <a:bodyPr>
            <a:normAutofit/>
          </a:bodyPr>
          <a:lstStyle/>
          <a:p>
            <a:r>
              <a:rPr lang="zh-CN" altLang="en-US" sz="2000" dirty="0"/>
              <a:t>珂朵莉在玩炉石传说的时候总是打不出教科书般的亵渎，于是他重新写了一个炉石传说’，并且将亵渎的描述改为：“等概率随机在 </a:t>
            </a:r>
            <a:r>
              <a:rPr lang="en-US" altLang="zh-CN" sz="2000" dirty="0"/>
              <a:t>[L,R]</a:t>
            </a:r>
            <a:r>
              <a:rPr lang="zh-CN" altLang="en-US" sz="2000" dirty="0"/>
              <a:t> 中选出一个整数作为伤害值 </a:t>
            </a:r>
            <a:r>
              <a:rPr lang="en-US" altLang="zh-CN" sz="2000" dirty="0"/>
              <a:t>d</a:t>
            </a:r>
            <a:r>
              <a:rPr lang="zh-CN" altLang="en-US" sz="2000" dirty="0"/>
              <a:t>，对所有随从造成 </a:t>
            </a:r>
            <a:r>
              <a:rPr lang="en-US" altLang="zh-CN" sz="2000" dirty="0"/>
              <a:t>d</a:t>
            </a:r>
            <a:r>
              <a:rPr lang="zh-CN" altLang="en-US" sz="2000" dirty="0"/>
              <a:t> 点伤害，如果有随从死亡，则再次施放该法术，但伤害值不重新随机；如果没有随从死亡，则停止释放”，还去掉了场面上随从上限和亵渎最多触发</a:t>
            </a:r>
            <a:r>
              <a:rPr lang="en-US" altLang="zh-CN" sz="2000" dirty="0"/>
              <a:t>14</a:t>
            </a:r>
            <a:r>
              <a:rPr lang="zh-CN" altLang="en-US" sz="2000" dirty="0"/>
              <a:t>次的限制。</a:t>
            </a:r>
            <a:endParaRPr lang="zh-CN" altLang="en-US" sz="2000" dirty="0"/>
          </a:p>
          <a:p>
            <a:r>
              <a:rPr lang="zh-CN" altLang="en-US" sz="2000" dirty="0"/>
              <a:t>珂朵莉不知道这个改版亵渎的效果怎么样，于是他打算进行一些测试，其中共进行 </a:t>
            </a:r>
            <a:r>
              <a:rPr lang="en-US" altLang="zh-CN" sz="2000" dirty="0"/>
              <a:t>m</a:t>
            </a:r>
            <a:r>
              <a:rPr lang="zh-CN" altLang="en-US" sz="2000" dirty="0"/>
              <a:t> 次如下类型的操作：</a:t>
            </a:r>
            <a:endParaRPr lang="zh-CN" altLang="en-US" sz="2000" dirty="0"/>
          </a:p>
          <a:p>
            <a:r>
              <a:rPr lang="zh-CN" altLang="en-US" sz="2000" dirty="0"/>
              <a:t>在场面上加入一个血量为 </a:t>
            </a:r>
            <a:r>
              <a:rPr lang="en-US" altLang="zh-CN" sz="2000" dirty="0"/>
              <a:t>h</a:t>
            </a:r>
            <a:r>
              <a:rPr lang="zh-CN" altLang="en-US" sz="2000" dirty="0"/>
              <a:t> 的随从，这里随从的血量都不能超过 </a:t>
            </a:r>
            <a:r>
              <a:rPr lang="en-US" altLang="zh-CN" sz="2000" dirty="0"/>
              <a:t>n</a:t>
            </a:r>
            <a:r>
              <a:rPr lang="zh-CN" altLang="en-US" sz="2000" dirty="0"/>
              <a:t>；</a:t>
            </a:r>
            <a:endParaRPr lang="zh-CN" altLang="en-US" sz="2000" dirty="0"/>
          </a:p>
          <a:p>
            <a:r>
              <a:rPr lang="zh-CN" altLang="en-US" sz="2000" dirty="0"/>
              <a:t>给定 </a:t>
            </a:r>
            <a:r>
              <a:rPr lang="en-US" altLang="zh-CN" sz="2000" dirty="0"/>
              <a:t>L, R</a:t>
            </a:r>
            <a:r>
              <a:rPr lang="zh-CN" altLang="en-US" sz="2000" dirty="0"/>
              <a:t>，询问亵渎期望触发多少次；</a:t>
            </a:r>
            <a:endParaRPr lang="zh-CN" altLang="en-US" sz="2000" dirty="0"/>
          </a:p>
          <a:p>
            <a:r>
              <a:rPr lang="zh-CN" altLang="en-US" sz="2000" dirty="0"/>
              <a:t>珂朵莉只会做操作</a:t>
            </a:r>
            <a:r>
              <a:rPr lang="en-US" altLang="zh-CN" sz="2000" dirty="0"/>
              <a:t>1</a:t>
            </a:r>
            <a:r>
              <a:rPr lang="zh-CN" altLang="en-US" sz="2000" dirty="0"/>
              <a:t>，于是他就把操作</a:t>
            </a:r>
            <a:r>
              <a:rPr lang="en-US" altLang="zh-CN" sz="2000" dirty="0"/>
              <a:t>2</a:t>
            </a:r>
            <a:r>
              <a:rPr lang="zh-CN" altLang="en-US" sz="2000" dirty="0"/>
              <a:t>交给你啦。</a:t>
            </a:r>
            <a:endParaRPr lang="zh-CN" altLang="en-US" sz="2000" dirty="0"/>
          </a:p>
          <a:p>
            <a:r>
              <a:rPr lang="zh-CN" altLang="en-US" sz="2000" dirty="0"/>
              <a:t>保证： </a:t>
            </a:r>
            <a:r>
              <a:rPr lang="en-US" altLang="zh-CN" sz="2000" dirty="0"/>
              <a:t>n&lt;=1e5</a:t>
            </a:r>
            <a:r>
              <a:rPr lang="zh-CN" altLang="en-US" sz="2000" dirty="0"/>
              <a:t>，</a:t>
            </a:r>
            <a:r>
              <a:rPr lang="en-US" altLang="zh-CN" sz="2000" dirty="0"/>
              <a:t>h&lt;=n</a:t>
            </a:r>
            <a:r>
              <a:rPr lang="zh-CN" altLang="en-US" sz="2000" dirty="0"/>
              <a:t>，</a:t>
            </a:r>
            <a:r>
              <a:rPr lang="en-US" altLang="zh-CN" sz="2000" dirty="0"/>
              <a:t>m&lt;=1e6</a:t>
            </a:r>
            <a:r>
              <a:rPr lang="zh-CN" altLang="en-US" sz="2000" dirty="0"/>
              <a:t>；</a:t>
            </a:r>
            <a:endParaRPr lang="zh-CN" altLang="en-US" sz="2000"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我们考虑亵渎什么时候可以被触发</a:t>
            </a:r>
            <a:endParaRPr lang="zh-CN" altLang="en-US" dirty="0"/>
          </a:p>
          <a:p>
            <a:r>
              <a:rPr lang="zh-CN" altLang="en-US" dirty="0"/>
              <a:t>首先他一定会触发一次，那么这个时候需要让场上所有人的血量</a:t>
            </a:r>
            <a:r>
              <a:rPr lang="en-US" altLang="zh-CN" dirty="0"/>
              <a:t>-d</a:t>
            </a:r>
            <a:r>
              <a:rPr lang="zh-CN" altLang="en-US" dirty="0"/>
              <a:t>，想要触发下一次，一定需要有一个人的血量在</a:t>
            </a:r>
            <a:r>
              <a:rPr lang="en-US" altLang="zh-CN" dirty="0"/>
              <a:t>[1,d]</a:t>
            </a:r>
            <a:r>
              <a:rPr lang="zh-CN" altLang="en-US" dirty="0"/>
              <a:t>的范围内，如果触发第三次呢？不难发现就是需要有一个人的血量在</a:t>
            </a:r>
            <a:r>
              <a:rPr lang="en-US" altLang="zh-CN" dirty="0"/>
              <a:t>[d+1,2d]</a:t>
            </a:r>
            <a:r>
              <a:rPr lang="zh-CN" altLang="en-US" dirty="0"/>
              <a:t>的范围内，以此类推</a:t>
            </a:r>
            <a:endParaRPr lang="en-US" altLang="zh-CN" dirty="0"/>
          </a:p>
          <a:p>
            <a:r>
              <a:rPr lang="zh-CN" altLang="en-US" dirty="0"/>
              <a:t>所以对于伤害值为</a:t>
            </a:r>
            <a:r>
              <a:rPr lang="en-US" altLang="zh-CN" dirty="0"/>
              <a:t>d</a:t>
            </a:r>
            <a:r>
              <a:rPr lang="zh-CN" altLang="en-US" dirty="0"/>
              <a:t>的情况，亵渎能够被触发的次数就是最大的</a:t>
            </a:r>
            <a:r>
              <a:rPr lang="en-US" altLang="zh-CN" dirty="0"/>
              <a:t>k</a:t>
            </a:r>
            <a:r>
              <a:rPr lang="zh-CN" altLang="en-US" dirty="0"/>
              <a:t>，使得对任意</a:t>
            </a:r>
            <a:r>
              <a:rPr lang="en-US" altLang="zh-CN" dirty="0" err="1"/>
              <a:t>i</a:t>
            </a:r>
            <a:r>
              <a:rPr lang="zh-CN" altLang="en-US" dirty="0"/>
              <a:t>在</a:t>
            </a:r>
            <a:r>
              <a:rPr lang="en-US" altLang="zh-CN" dirty="0"/>
              <a:t>[1,k),</a:t>
            </a:r>
            <a:r>
              <a:rPr lang="zh-CN" altLang="en-US" dirty="0"/>
              <a:t>存在</a:t>
            </a:r>
            <a:r>
              <a:rPr lang="en-US" altLang="zh-CN" dirty="0"/>
              <a:t> </a:t>
            </a:r>
            <a:r>
              <a:rPr lang="en-US" altLang="zh-CN" dirty="0" err="1"/>
              <a:t>hj</a:t>
            </a:r>
            <a:r>
              <a:rPr lang="en-US" altLang="zh-CN" dirty="0"/>
              <a:t>∈[</a:t>
            </a:r>
            <a:r>
              <a:rPr lang="en-US" altLang="zh-CN" dirty="0" err="1"/>
              <a:t>i</a:t>
            </a:r>
            <a:r>
              <a:rPr lang="en-US" altLang="zh-CN" dirty="0"/>
              <a:t>*(d-1)+1,i*d)</a:t>
            </a:r>
            <a:endParaRPr lang="en-US" altLang="zh-CN" dirty="0"/>
          </a:p>
          <a:p>
            <a:r>
              <a:rPr lang="zh-CN" altLang="en-US" dirty="0"/>
              <a:t>因为每次只有插入一个数，所以我们发现对每个</a:t>
            </a:r>
            <a:r>
              <a:rPr lang="en-US" altLang="zh-CN" dirty="0"/>
              <a:t>d</a:t>
            </a:r>
            <a:r>
              <a:rPr lang="zh-CN" altLang="en-US" dirty="0"/>
              <a:t>，</a:t>
            </a:r>
            <a:r>
              <a:rPr lang="en-US" altLang="zh-CN" dirty="0"/>
              <a:t>k</a:t>
            </a:r>
            <a:r>
              <a:rPr lang="zh-CN" altLang="en-US" dirty="0"/>
              <a:t>一定会逐渐变大</a:t>
            </a:r>
            <a:endParaRPr lang="zh-CN" altLang="en-US" dirty="0"/>
          </a:p>
          <a:p>
            <a:endParaRPr lang="zh-CN" altLang="en-US" dirty="0"/>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变化量是多少呢？</a:t>
            </a:r>
            <a:endParaRPr lang="en-US" altLang="zh-CN" dirty="0"/>
          </a:p>
          <a:p>
            <a:r>
              <a:rPr lang="zh-CN" altLang="en-US" dirty="0"/>
              <a:t>可以发现这个实际上是</a:t>
            </a:r>
            <a:r>
              <a:rPr lang="en-US" altLang="zh-CN" dirty="0"/>
              <a:t>n/1+n/2+…+n/n=O( </a:t>
            </a:r>
            <a:r>
              <a:rPr lang="en-US" altLang="zh-CN" dirty="0" err="1"/>
              <a:t>nlogn</a:t>
            </a:r>
            <a:r>
              <a:rPr lang="en-US" altLang="zh-CN" dirty="0"/>
              <a:t> )</a:t>
            </a:r>
            <a:r>
              <a:rPr lang="zh-CN" altLang="en-US" dirty="0"/>
              <a:t>，是一个调和级数</a:t>
            </a:r>
            <a:endParaRPr lang="en-US" altLang="zh-CN" dirty="0"/>
          </a:p>
          <a:p>
            <a:r>
              <a:rPr lang="zh-CN" altLang="en-US" dirty="0"/>
              <a:t>我们用平衡树维护每个</a:t>
            </a:r>
            <a:r>
              <a:rPr lang="en-US" altLang="zh-CN" dirty="0"/>
              <a:t>d</a:t>
            </a:r>
            <a:r>
              <a:rPr lang="zh-CN" altLang="en-US" dirty="0"/>
              <a:t>当前延伸到的位置，每次插入</a:t>
            </a:r>
            <a:r>
              <a:rPr lang="en-US" altLang="zh-CN" dirty="0"/>
              <a:t>x</a:t>
            </a:r>
            <a:r>
              <a:rPr lang="zh-CN" altLang="en-US" dirty="0"/>
              <a:t>的时候即在平衡树上暴力找出有哪些</a:t>
            </a:r>
            <a:r>
              <a:rPr lang="en-US" altLang="zh-CN" dirty="0"/>
              <a:t>d</a:t>
            </a:r>
            <a:r>
              <a:rPr lang="zh-CN" altLang="en-US" dirty="0"/>
              <a:t>需要继续向后延伸，然后一直延伸</a:t>
            </a:r>
            <a:endParaRPr lang="en-US" altLang="zh-CN" dirty="0"/>
          </a:p>
          <a:p>
            <a:r>
              <a:rPr lang="zh-CN" altLang="en-US" dirty="0"/>
              <a:t>每次一个</a:t>
            </a:r>
            <a:r>
              <a:rPr lang="en-US" altLang="zh-CN" dirty="0"/>
              <a:t>d</a:t>
            </a:r>
            <a:r>
              <a:rPr lang="zh-CN" altLang="en-US" dirty="0"/>
              <a:t>改变了延伸到的位置后需要一个树状数组进行单点修改</a:t>
            </a:r>
            <a:endParaRPr lang="en-US" altLang="zh-CN" dirty="0"/>
          </a:p>
          <a:p>
            <a:r>
              <a:rPr lang="zh-CN" altLang="en-US" dirty="0"/>
              <a:t>总时间复杂度</a:t>
            </a:r>
            <a:r>
              <a:rPr lang="en-US" altLang="zh-CN" dirty="0"/>
              <a:t>O( nlog^2n + </a:t>
            </a:r>
            <a:r>
              <a:rPr lang="en-US" altLang="zh-CN" dirty="0" err="1"/>
              <a:t>mlogn</a:t>
            </a:r>
            <a:r>
              <a:rPr lang="en-US" altLang="zh-CN" dirty="0"/>
              <a:t> )</a:t>
            </a:r>
            <a:endParaRPr lang="zh-CN" altLang="en-US" dirty="0"/>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Luogu7447 [Ynoi2007] </a:t>
            </a:r>
            <a:r>
              <a:rPr lang="en-US" altLang="zh-CN" dirty="0" err="1"/>
              <a:t>rgxsxrs</a:t>
            </a:r>
            <a:endParaRPr lang="zh-CN" altLang="en-US" dirty="0"/>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r>
              <a:rPr lang="en-US" altLang="zh-CN" dirty="0" err="1"/>
              <a:t>n,m</a:t>
            </a:r>
            <a:r>
              <a:rPr lang="en-US" altLang="zh-CN" dirty="0"/>
              <a:t>&lt;=5e5</a:t>
            </a:r>
            <a:r>
              <a:rPr lang="zh-CN" altLang="en-US" dirty="0"/>
              <a:t>，</a:t>
            </a:r>
            <a:r>
              <a:rPr lang="en-US" altLang="zh-CN" dirty="0"/>
              <a:t>1&lt;=</a:t>
            </a:r>
            <a:r>
              <a:rPr lang="en-US" altLang="zh-CN" dirty="0" err="1"/>
              <a:t>x,ai</a:t>
            </a:r>
            <a:r>
              <a:rPr lang="en-US" altLang="zh-CN" dirty="0"/>
              <a:t>&lt;=1e9</a:t>
            </a:r>
            <a:r>
              <a:rPr lang="zh-CN" altLang="en-US" dirty="0"/>
              <a:t>，</a:t>
            </a:r>
            <a:r>
              <a:rPr lang="en-US" altLang="zh-CN" dirty="0"/>
              <a:t>6s</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8200" y="1825624"/>
            <a:ext cx="5042483" cy="1444147"/>
          </a:xfrm>
          <a:prstGeom prst="rect">
            <a:avLst/>
          </a:prstGeom>
        </p:spPr>
      </p:pic>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考虑用一种特殊的值域分块方法，按值在</a:t>
            </a:r>
            <a:r>
              <a:rPr lang="en-US" altLang="zh-CN" dirty="0"/>
              <a:t>[0,1)</a:t>
            </a:r>
            <a:r>
              <a:rPr lang="zh-CN" altLang="en-US" dirty="0"/>
              <a:t>，</a:t>
            </a:r>
            <a:r>
              <a:rPr lang="en-US" altLang="zh-CN" dirty="0"/>
              <a:t>[1,2)</a:t>
            </a:r>
            <a:r>
              <a:rPr lang="zh-CN" altLang="en-US" dirty="0"/>
              <a:t>，</a:t>
            </a:r>
            <a:r>
              <a:rPr lang="en-US" altLang="zh-CN" dirty="0"/>
              <a:t>[2,4)</a:t>
            </a:r>
            <a:r>
              <a:rPr lang="zh-CN" altLang="en-US" dirty="0"/>
              <a:t>，</a:t>
            </a:r>
            <a:r>
              <a:rPr lang="en-US" altLang="zh-CN" dirty="0"/>
              <a:t>[4,8)</a:t>
            </a:r>
            <a:r>
              <a:rPr lang="zh-CN" altLang="en-US" dirty="0"/>
              <a:t>，</a:t>
            </a:r>
            <a:r>
              <a:rPr lang="en-US" altLang="zh-CN" dirty="0"/>
              <a:t>[8,16)…</a:t>
            </a:r>
            <a:r>
              <a:rPr lang="zh-CN" altLang="en-US" dirty="0"/>
              <a:t>进行分块，这样共有</a:t>
            </a:r>
            <a:r>
              <a:rPr lang="en-US" altLang="zh-CN" dirty="0"/>
              <a:t>O(</a:t>
            </a:r>
            <a:r>
              <a:rPr lang="en-US" altLang="zh-CN" dirty="0" err="1"/>
              <a:t>logv</a:t>
            </a:r>
            <a:r>
              <a:rPr lang="en-US" altLang="zh-CN" dirty="0"/>
              <a:t>)</a:t>
            </a:r>
            <a:r>
              <a:rPr lang="zh-CN" altLang="en-US" dirty="0"/>
              <a:t>块</a:t>
            </a:r>
            <a:endParaRPr lang="en-US" altLang="zh-CN" dirty="0"/>
          </a:p>
          <a:p>
            <a:r>
              <a:rPr lang="zh-CN" altLang="en-US" dirty="0"/>
              <a:t>每次区间大于</a:t>
            </a:r>
            <a:r>
              <a:rPr lang="en-US" altLang="zh-CN" dirty="0"/>
              <a:t>x</a:t>
            </a:r>
            <a:r>
              <a:rPr lang="zh-CN" altLang="en-US" dirty="0"/>
              <a:t>减去</a:t>
            </a:r>
            <a:r>
              <a:rPr lang="en-US" altLang="zh-CN" dirty="0"/>
              <a:t>x</a:t>
            </a:r>
            <a:r>
              <a:rPr lang="zh-CN" altLang="en-US" dirty="0"/>
              <a:t>时，对于一个块</a:t>
            </a:r>
            <a:r>
              <a:rPr lang="en-US" altLang="zh-CN" dirty="0"/>
              <a:t>[2^k,2^(k+1))</a:t>
            </a:r>
            <a:r>
              <a:rPr lang="zh-CN" altLang="en-US" dirty="0"/>
              <a:t>：</a:t>
            </a:r>
            <a:endParaRPr lang="en-US" altLang="zh-CN" dirty="0"/>
          </a:p>
          <a:p>
            <a:r>
              <a:rPr lang="en-US" altLang="zh-CN" dirty="0"/>
              <a:t>1. </a:t>
            </a:r>
            <a:r>
              <a:rPr lang="zh-CN" altLang="en-US" dirty="0"/>
              <a:t>若</a:t>
            </a:r>
            <a:r>
              <a:rPr lang="en-US" altLang="zh-CN" dirty="0"/>
              <a:t>2^k&gt;x</a:t>
            </a:r>
            <a:r>
              <a:rPr lang="zh-CN" altLang="en-US" dirty="0"/>
              <a:t>，则在这个块中的所有元素一定需要减去一个</a:t>
            </a:r>
            <a:r>
              <a:rPr lang="en-US" altLang="zh-CN" dirty="0"/>
              <a:t>x</a:t>
            </a:r>
            <a:endParaRPr lang="en-US" altLang="zh-CN" dirty="0"/>
          </a:p>
          <a:p>
            <a:r>
              <a:rPr lang="en-US" altLang="zh-CN" dirty="0"/>
              <a:t>2. </a:t>
            </a:r>
            <a:r>
              <a:rPr lang="zh-CN" altLang="en-US" dirty="0"/>
              <a:t>若</a:t>
            </a:r>
            <a:r>
              <a:rPr lang="en-US" altLang="zh-CN" dirty="0"/>
              <a:t>2^(k+1)&lt;=x</a:t>
            </a:r>
            <a:r>
              <a:rPr lang="zh-CN" altLang="en-US" dirty="0"/>
              <a:t>，则在这个块中的所有元素一定不需要减去一个</a:t>
            </a:r>
            <a:r>
              <a:rPr lang="en-US" altLang="zh-CN" dirty="0"/>
              <a:t>x</a:t>
            </a:r>
            <a:endParaRPr lang="en-US" altLang="zh-CN" dirty="0"/>
          </a:p>
          <a:p>
            <a:r>
              <a:rPr lang="en-US" altLang="zh-CN" dirty="0"/>
              <a:t>3. </a:t>
            </a:r>
            <a:r>
              <a:rPr lang="zh-CN" altLang="en-US" dirty="0"/>
              <a:t>若</a:t>
            </a:r>
            <a:r>
              <a:rPr lang="en-US" altLang="zh-CN" dirty="0"/>
              <a:t>2^k&lt;=x&lt;2^(k+1)</a:t>
            </a:r>
            <a:r>
              <a:rPr lang="zh-CN" altLang="en-US" dirty="0"/>
              <a:t>，则这个块中最大的某几个元素需要减去一个</a:t>
            </a:r>
            <a:r>
              <a:rPr lang="en-US" altLang="zh-CN" dirty="0"/>
              <a:t>x</a:t>
            </a:r>
            <a:endParaRPr lang="zh-CN" altLang="en-US" dirty="0"/>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对在每个值域块内的所有下标，开不同的线段树维护，这样共</a:t>
            </a:r>
            <a:r>
              <a:rPr lang="en-US" altLang="zh-CN" dirty="0"/>
              <a:t>O(</a:t>
            </a:r>
            <a:r>
              <a:rPr lang="en-US" altLang="zh-CN" dirty="0" err="1"/>
              <a:t>logv</a:t>
            </a:r>
            <a:r>
              <a:rPr lang="en-US" altLang="zh-CN" dirty="0"/>
              <a:t>)</a:t>
            </a:r>
            <a:r>
              <a:rPr lang="zh-CN" altLang="en-US" dirty="0"/>
              <a:t>棵线段树</a:t>
            </a:r>
            <a:endParaRPr lang="en-US" altLang="zh-CN" dirty="0"/>
          </a:p>
          <a:p>
            <a:r>
              <a:rPr lang="en-US" altLang="zh-CN" dirty="0"/>
              <a:t>1.</a:t>
            </a:r>
            <a:r>
              <a:rPr lang="zh-CN" altLang="en-US" dirty="0"/>
              <a:t> 对每棵线段树维护区间</a:t>
            </a:r>
            <a:r>
              <a:rPr lang="en-US" altLang="zh-CN" dirty="0"/>
              <a:t>min</a:t>
            </a:r>
            <a:r>
              <a:rPr lang="zh-CN" altLang="en-US" dirty="0"/>
              <a:t>，修改时若区间</a:t>
            </a:r>
            <a:r>
              <a:rPr lang="en-US" altLang="zh-CN" dirty="0"/>
              <a:t>min</a:t>
            </a:r>
            <a:r>
              <a:rPr lang="zh-CN" altLang="en-US" dirty="0"/>
              <a:t>减去</a:t>
            </a:r>
            <a:r>
              <a:rPr lang="en-US" altLang="zh-CN" dirty="0"/>
              <a:t>x</a:t>
            </a:r>
            <a:r>
              <a:rPr lang="zh-CN" altLang="en-US" dirty="0"/>
              <a:t>后不属于这个值域块，则会掉落到更低的值域块中，将其二分出来后移动到另一棵线段树中，由于</a:t>
            </a:r>
            <a:r>
              <a:rPr lang="en-US" altLang="zh-CN" dirty="0"/>
              <a:t>O(</a:t>
            </a:r>
            <a:r>
              <a:rPr lang="en-US" altLang="zh-CN" dirty="0" err="1"/>
              <a:t>logv</a:t>
            </a:r>
            <a:r>
              <a:rPr lang="en-US" altLang="zh-CN" dirty="0"/>
              <a:t>)</a:t>
            </a:r>
            <a:r>
              <a:rPr lang="zh-CN" altLang="en-US" dirty="0"/>
              <a:t>个块，所以这样的操作最多进行</a:t>
            </a:r>
            <a:r>
              <a:rPr lang="en-US" altLang="zh-CN" dirty="0"/>
              <a:t>O(</a:t>
            </a:r>
            <a:r>
              <a:rPr lang="en-US" altLang="zh-CN" dirty="0" err="1"/>
              <a:t>nlogv</a:t>
            </a:r>
            <a:r>
              <a:rPr lang="en-US" altLang="zh-CN" dirty="0"/>
              <a:t>)</a:t>
            </a:r>
            <a:r>
              <a:rPr lang="zh-CN" altLang="en-US" dirty="0"/>
              <a:t>次，剩下的元素进行一次区间</a:t>
            </a:r>
            <a:r>
              <a:rPr lang="en-US" altLang="zh-CN" dirty="0"/>
              <a:t>-x</a:t>
            </a:r>
            <a:endParaRPr lang="en-US" altLang="zh-CN" dirty="0"/>
          </a:p>
          <a:p>
            <a:r>
              <a:rPr lang="en-US" altLang="zh-CN" dirty="0"/>
              <a:t>2.</a:t>
            </a:r>
            <a:r>
              <a:rPr lang="zh-CN" altLang="en-US" dirty="0"/>
              <a:t>啥都不用做</a:t>
            </a:r>
            <a:endParaRPr lang="en-US" altLang="zh-CN" dirty="0"/>
          </a:p>
          <a:p>
            <a:r>
              <a:rPr lang="en-US" altLang="zh-CN" dirty="0"/>
              <a:t>3.</a:t>
            </a:r>
            <a:r>
              <a:rPr lang="zh-CN" altLang="en-US" dirty="0"/>
              <a:t>对每棵线段树维护区间</a:t>
            </a:r>
            <a:r>
              <a:rPr lang="en-US" altLang="zh-CN" dirty="0"/>
              <a:t>max</a:t>
            </a:r>
            <a:r>
              <a:rPr lang="zh-CN" altLang="en-US" dirty="0"/>
              <a:t>，若区间</a:t>
            </a:r>
            <a:r>
              <a:rPr lang="en-US" altLang="zh-CN" dirty="0"/>
              <a:t>max&gt;x</a:t>
            </a:r>
            <a:r>
              <a:rPr lang="zh-CN" altLang="en-US" dirty="0"/>
              <a:t>，则将其修改为减去</a:t>
            </a:r>
            <a:r>
              <a:rPr lang="en-US" altLang="zh-CN" dirty="0"/>
              <a:t>x</a:t>
            </a:r>
            <a:r>
              <a:rPr lang="zh-CN" altLang="en-US" dirty="0"/>
              <a:t>后的值，这里因为</a:t>
            </a:r>
            <a:r>
              <a:rPr lang="en-US" altLang="zh-CN" dirty="0"/>
              <a:t>x</a:t>
            </a:r>
            <a:r>
              <a:rPr lang="zh-CN" altLang="en-US" dirty="0"/>
              <a:t>在</a:t>
            </a:r>
            <a:r>
              <a:rPr lang="en-US" altLang="zh-CN" dirty="0"/>
              <a:t>[2^k,2^(k+1))</a:t>
            </a:r>
            <a:r>
              <a:rPr lang="zh-CN" altLang="en-US" dirty="0"/>
              <a:t>中，所以</a:t>
            </a:r>
            <a:r>
              <a:rPr lang="en-US" altLang="zh-CN" dirty="0"/>
              <a:t>max</a:t>
            </a:r>
            <a:r>
              <a:rPr lang="zh-CN" altLang="en-US" dirty="0"/>
              <a:t>减去</a:t>
            </a:r>
            <a:r>
              <a:rPr lang="en-US" altLang="zh-CN" dirty="0"/>
              <a:t>x</a:t>
            </a:r>
            <a:r>
              <a:rPr lang="zh-CN" altLang="en-US" dirty="0"/>
              <a:t>后大小会减半，于是这样的操作对于每个数只会发生</a:t>
            </a:r>
            <a:r>
              <a:rPr lang="en-US" altLang="zh-CN" dirty="0"/>
              <a:t>O(</a:t>
            </a:r>
            <a:r>
              <a:rPr lang="en-US" altLang="zh-CN" dirty="0" err="1"/>
              <a:t>logv</a:t>
            </a:r>
            <a:r>
              <a:rPr lang="en-US" altLang="zh-CN" dirty="0"/>
              <a:t>)</a:t>
            </a:r>
            <a:r>
              <a:rPr lang="zh-CN" altLang="en-US" dirty="0"/>
              <a:t>次</a:t>
            </a:r>
            <a:endParaRPr lang="en-US" altLang="zh-CN" dirty="0"/>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可以使用</a:t>
            </a:r>
            <a:r>
              <a:rPr lang="en-US" altLang="zh-CN" dirty="0"/>
              <a:t>O(</a:t>
            </a:r>
            <a:r>
              <a:rPr lang="en-US" altLang="zh-CN" dirty="0" err="1"/>
              <a:t>logv</a:t>
            </a:r>
            <a:r>
              <a:rPr lang="en-US" altLang="zh-CN" dirty="0"/>
              <a:t>)</a:t>
            </a:r>
            <a:r>
              <a:rPr lang="zh-CN" altLang="en-US" dirty="0"/>
              <a:t>棵平衡树，这样空间复杂度是线性的，但是常数非常大</a:t>
            </a:r>
            <a:endParaRPr lang="en-US" altLang="zh-CN" dirty="0"/>
          </a:p>
          <a:p>
            <a:r>
              <a:rPr lang="zh-CN" altLang="en-US" dirty="0"/>
              <a:t>有个推荐的写法是先底层对序列按</a:t>
            </a:r>
            <a:r>
              <a:rPr lang="en-US" altLang="zh-CN" dirty="0"/>
              <a:t>O(</a:t>
            </a:r>
            <a:r>
              <a:rPr lang="en-US" altLang="zh-CN" dirty="0" err="1"/>
              <a:t>logv</a:t>
            </a:r>
            <a:r>
              <a:rPr lang="en-US" altLang="zh-CN" dirty="0"/>
              <a:t>)</a:t>
            </a:r>
            <a:r>
              <a:rPr lang="zh-CN" altLang="en-US" dirty="0"/>
              <a:t>大小分块，然后在这个基础上建立线段树，这样线段树只有</a:t>
            </a:r>
            <a:r>
              <a:rPr lang="en-US" altLang="zh-CN" dirty="0"/>
              <a:t>O(n/</a:t>
            </a:r>
            <a:r>
              <a:rPr lang="en-US" altLang="zh-CN" dirty="0" err="1"/>
              <a:t>logv</a:t>
            </a:r>
            <a:r>
              <a:rPr lang="en-US" altLang="zh-CN" dirty="0"/>
              <a:t>)</a:t>
            </a:r>
            <a:r>
              <a:rPr lang="zh-CN" altLang="en-US" dirty="0"/>
              <a:t>个节点，然后线段树每个节点维护</a:t>
            </a:r>
            <a:r>
              <a:rPr lang="en-US" altLang="zh-CN" dirty="0"/>
              <a:t>O(</a:t>
            </a:r>
            <a:r>
              <a:rPr lang="en-US" altLang="zh-CN" dirty="0" err="1"/>
              <a:t>logv</a:t>
            </a:r>
            <a:r>
              <a:rPr lang="en-US" altLang="zh-CN" dirty="0"/>
              <a:t>)</a:t>
            </a:r>
            <a:r>
              <a:rPr lang="zh-CN" altLang="en-US" dirty="0"/>
              <a:t>的信息而不是开</a:t>
            </a:r>
            <a:r>
              <a:rPr lang="en-US" altLang="zh-CN" dirty="0"/>
              <a:t>O(</a:t>
            </a:r>
            <a:r>
              <a:rPr lang="en-US" altLang="zh-CN" dirty="0" err="1"/>
              <a:t>logv</a:t>
            </a:r>
            <a:r>
              <a:rPr lang="en-US" altLang="zh-CN" dirty="0"/>
              <a:t>)</a:t>
            </a:r>
            <a:r>
              <a:rPr lang="zh-CN" altLang="en-US" dirty="0"/>
              <a:t>棵线段树每个维护</a:t>
            </a:r>
            <a:r>
              <a:rPr lang="en-US" altLang="zh-CN" dirty="0"/>
              <a:t>O(1)</a:t>
            </a:r>
            <a:r>
              <a:rPr lang="zh-CN" altLang="en-US" dirty="0"/>
              <a:t>的信息，这个对缓存有好处</a:t>
            </a:r>
            <a:endParaRPr lang="en-US" altLang="zh-CN" dirty="0"/>
          </a:p>
          <a:p>
            <a:endParaRPr lang="en-US" altLang="zh-CN" dirty="0"/>
          </a:p>
          <a:p>
            <a:r>
              <a:rPr lang="zh-CN" altLang="en-US" dirty="0"/>
              <a:t>总时间复杂度</a:t>
            </a:r>
            <a:r>
              <a:rPr lang="en-US" altLang="zh-CN" dirty="0"/>
              <a:t>O((</a:t>
            </a:r>
            <a:r>
              <a:rPr lang="en-US" altLang="zh-CN" dirty="0" err="1"/>
              <a:t>n+m</a:t>
            </a:r>
            <a:r>
              <a:rPr lang="en-US" altLang="zh-CN" dirty="0"/>
              <a:t>)</a:t>
            </a:r>
            <a:r>
              <a:rPr lang="en-US" altLang="zh-CN" dirty="0" err="1"/>
              <a:t>lognlogv</a:t>
            </a:r>
            <a:r>
              <a:rPr lang="en-US" altLang="zh-CN" dirty="0"/>
              <a:t>)</a:t>
            </a:r>
            <a:endParaRPr lang="zh-CN" altLang="en-US" dirty="0"/>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Luogu9069 [Ynoi Easy Round 2022] 堕天作战</a:t>
            </a:r>
            <a:endParaRPr lang="en-US" altLang="zh-CN" dirty="0"/>
          </a:p>
        </p:txBody>
      </p:sp>
      <p:sp>
        <p:nvSpPr>
          <p:cNvPr id="9" name="内容占位符 8"/>
          <p:cNvSpPr>
            <a:spLocks noGrp="1"/>
          </p:cNvSpPr>
          <p:nvPr>
            <p:ph idx="1"/>
          </p:nvPr>
        </p:nvSpPr>
        <p:spPr/>
        <p:txBody>
          <a:bodyPr>
            <a:normAutofit/>
          </a:bodyPr>
          <a:lstStyle/>
          <a:p>
            <a:endParaRPr lang="en-US" altLang="zh-CN" dirty="0"/>
          </a:p>
          <a:p>
            <a:endParaRPr lang="en-US" altLang="zh-CN" dirty="0"/>
          </a:p>
          <a:p>
            <a:endParaRPr lang="en-US" altLang="zh-CN" dirty="0"/>
          </a:p>
          <a:p>
            <a:r>
              <a:rPr lang="en-US" altLang="zh-CN" dirty="0" err="1"/>
              <a:t>n,m</a:t>
            </a:r>
            <a:r>
              <a:rPr lang="en-US" altLang="zh-CN" dirty="0"/>
              <a:t>&lt;=5e5,0&lt;=a[</a:t>
            </a:r>
            <a:r>
              <a:rPr lang="en-US" altLang="zh-CN" dirty="0" err="1"/>
              <a:t>i</a:t>
            </a:r>
            <a:r>
              <a:rPr lang="en-US" altLang="zh-CN" dirty="0"/>
              <a:t>],x&lt;=1e9,5s</a:t>
            </a:r>
            <a:endParaRPr lang="zh-CN" altLang="en-US" dirty="0"/>
          </a:p>
        </p:txBody>
      </p:sp>
      <p:pic>
        <p:nvPicPr>
          <p:cNvPr id="10" name="内容占位符 4"/>
          <p:cNvPicPr>
            <a:picLocks noChangeAspect="1"/>
          </p:cNvPicPr>
          <p:nvPr/>
        </p:nvPicPr>
        <p:blipFill>
          <a:blip r:embed="rId1"/>
          <a:stretch>
            <a:fillRect/>
          </a:stretch>
        </p:blipFill>
        <p:spPr>
          <a:xfrm>
            <a:off x="838200" y="1895744"/>
            <a:ext cx="5583092" cy="1325563"/>
          </a:xfrm>
          <a:prstGeom prst="rect">
            <a:avLst/>
          </a:prstGeom>
        </p:spPr>
      </p:pic>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endParaRPr lang="zh-CN" altLang="en-US"/>
          </a:p>
        </p:txBody>
      </p:sp>
      <p:pic>
        <p:nvPicPr>
          <p:cNvPr id="5" name="图片 4"/>
          <p:cNvPicPr>
            <a:picLocks noChangeAspect="1"/>
          </p:cNvPicPr>
          <p:nvPr/>
        </p:nvPicPr>
        <p:blipFill>
          <a:blip r:embed="rId1"/>
          <a:stretch>
            <a:fillRect/>
          </a:stretch>
        </p:blipFill>
        <p:spPr>
          <a:xfrm>
            <a:off x="4180514" y="0"/>
            <a:ext cx="7173286" cy="6826191"/>
          </a:xfrm>
          <a:prstGeom prst="rect">
            <a:avLst/>
          </a:prstGeom>
        </p:spPr>
      </p:pic>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Petrozavodsk Camp2018 MIPT Contest </a:t>
            </a:r>
            <a:r>
              <a:rPr lang="en-US" altLang="zh-CN" dirty="0" err="1"/>
              <a:t>H.Halve</a:t>
            </a:r>
            <a:r>
              <a:rPr lang="en-US" altLang="zh-CN" dirty="0"/>
              <a:t> and Merge</a:t>
            </a:r>
            <a:endParaRPr lang="zh-CN" altLang="en-US" dirty="0"/>
          </a:p>
        </p:txBody>
      </p:sp>
      <p:pic>
        <p:nvPicPr>
          <p:cNvPr id="5" name="内容占位符 4"/>
          <p:cNvPicPr>
            <a:picLocks noGrp="1" noChangeAspect="1"/>
          </p:cNvPicPr>
          <p:nvPr>
            <p:ph idx="1"/>
          </p:nvPr>
        </p:nvPicPr>
        <p:blipFill>
          <a:blip r:embed="rId1"/>
          <a:stretch>
            <a:fillRect/>
          </a:stretch>
        </p:blipFill>
        <p:spPr>
          <a:xfrm>
            <a:off x="838200" y="1839817"/>
            <a:ext cx="9103479" cy="592989"/>
          </a:xfr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splay</a:t>
            </a:r>
            <a:endParaRPr lang="zh-CN" altLang="en-US" dirty="0"/>
          </a:p>
        </p:txBody>
      </p:sp>
      <p:sp>
        <p:nvSpPr>
          <p:cNvPr id="3" name="内容占位符 2"/>
          <p:cNvSpPr>
            <a:spLocks noGrp="1"/>
          </p:cNvSpPr>
          <p:nvPr>
            <p:ph idx="1"/>
          </p:nvPr>
        </p:nvSpPr>
        <p:spPr/>
        <p:txBody>
          <a:bodyPr>
            <a:normAutofit/>
          </a:bodyPr>
          <a:lstStyle/>
          <a:p>
            <a:r>
              <a:rPr lang="zh-CN" altLang="en-US" dirty="0"/>
              <a:t>“伸展树”“自适应查找树”</a:t>
            </a:r>
            <a:endParaRPr lang="zh-CN" alt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Luogu3747 [</a:t>
            </a:r>
            <a:r>
              <a:rPr lang="zh-CN" altLang="en-US" dirty="0"/>
              <a:t>六省联考</a:t>
            </a:r>
            <a:r>
              <a:rPr lang="en-US" altLang="zh-CN" dirty="0"/>
              <a:t>2017]</a:t>
            </a:r>
            <a:r>
              <a:rPr lang="zh-CN" altLang="en-US" dirty="0"/>
              <a:t>相逢是问候</a:t>
            </a:r>
            <a:endParaRPr lang="zh-CN" altLang="en-US" dirty="0"/>
          </a:p>
        </p:txBody>
      </p:sp>
      <p:pic>
        <p:nvPicPr>
          <p:cNvPr id="4" name="内容占位符 3"/>
          <p:cNvPicPr>
            <a:picLocks noGrp="1" noChangeAspect="1"/>
          </p:cNvPicPr>
          <p:nvPr>
            <p:ph idx="1"/>
          </p:nvPr>
        </p:nvPicPr>
        <p:blipFill>
          <a:blip r:embed="rId1"/>
          <a:stretch>
            <a:fillRect/>
          </a:stretch>
        </p:blipFill>
        <p:spPr>
          <a:xfrm>
            <a:off x="838200" y="1690688"/>
            <a:ext cx="8975626" cy="4608512"/>
          </a:xfrm>
          <a:prstGeom prst="rect">
            <a:avLst/>
          </a:prstGeom>
        </p:spPr>
      </p:pic>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由欧拉定理，每个数最多变换</a:t>
            </a:r>
            <a:r>
              <a:rPr lang="en-US" altLang="zh-CN" dirty="0"/>
              <a:t>O( </a:t>
            </a:r>
            <a:r>
              <a:rPr lang="en-US" altLang="zh-CN" dirty="0" err="1"/>
              <a:t>logv</a:t>
            </a:r>
            <a:r>
              <a:rPr lang="en-US" altLang="zh-CN" dirty="0"/>
              <a:t> )</a:t>
            </a:r>
            <a:r>
              <a:rPr lang="zh-CN" altLang="en-US" dirty="0"/>
              <a:t>次</a:t>
            </a:r>
            <a:endParaRPr lang="en-US" altLang="zh-CN" dirty="0"/>
          </a:p>
          <a:p>
            <a:endParaRPr lang="en-US" altLang="zh-CN" dirty="0"/>
          </a:p>
          <a:p>
            <a:endParaRPr lang="en-US" altLang="zh-CN" dirty="0"/>
          </a:p>
          <a:p>
            <a:r>
              <a:rPr lang="zh-CN" altLang="en-US" dirty="0"/>
              <a:t>因为这里指数每次变为</a:t>
            </a:r>
            <a:r>
              <a:rPr lang="en-US" altLang="zh-CN" dirty="0"/>
              <a:t>phi(p)</a:t>
            </a:r>
            <a:endParaRPr lang="en-US" altLang="zh-CN" dirty="0"/>
          </a:p>
          <a:p>
            <a:r>
              <a:rPr lang="zh-CN" altLang="en-US" dirty="0"/>
              <a:t>当</a:t>
            </a:r>
            <a:r>
              <a:rPr lang="en-US" altLang="zh-CN" dirty="0"/>
              <a:t>p</a:t>
            </a:r>
            <a:r>
              <a:rPr lang="zh-CN" altLang="en-US" dirty="0"/>
              <a:t>为偶数时，</a:t>
            </a:r>
            <a:r>
              <a:rPr lang="en-US" altLang="zh-CN" dirty="0"/>
              <a:t>phi(p)</a:t>
            </a:r>
            <a:r>
              <a:rPr lang="zh-CN" altLang="en-US" dirty="0"/>
              <a:t>至少</a:t>
            </a:r>
            <a:r>
              <a:rPr lang="en-US" altLang="zh-CN" dirty="0"/>
              <a:t>/2</a:t>
            </a:r>
            <a:endParaRPr lang="en-US" altLang="zh-CN" dirty="0"/>
          </a:p>
          <a:p>
            <a:r>
              <a:rPr lang="zh-CN" altLang="en-US" dirty="0"/>
              <a:t>当</a:t>
            </a:r>
            <a:r>
              <a:rPr lang="en-US" altLang="zh-CN" dirty="0"/>
              <a:t>p</a:t>
            </a:r>
            <a:r>
              <a:rPr lang="zh-CN" altLang="en-US" dirty="0"/>
              <a:t>为奇数时，</a:t>
            </a:r>
            <a:r>
              <a:rPr lang="en-US" altLang="zh-CN" dirty="0"/>
              <a:t>phi(p)</a:t>
            </a:r>
            <a:r>
              <a:rPr lang="zh-CN" altLang="en-US" dirty="0"/>
              <a:t>为偶数</a:t>
            </a:r>
            <a:endParaRPr lang="en-US" altLang="zh-CN" dirty="0"/>
          </a:p>
          <a:p>
            <a:r>
              <a:rPr lang="zh-CN" altLang="en-US" dirty="0"/>
              <a:t>如果</a:t>
            </a:r>
            <a:r>
              <a:rPr lang="en-US" altLang="zh-CN" dirty="0"/>
              <a:t>phi(p)=1</a:t>
            </a:r>
            <a:r>
              <a:rPr lang="zh-CN" altLang="en-US" dirty="0"/>
              <a:t>，则继续下去值不变</a:t>
            </a:r>
            <a:endParaRPr lang="en-US" altLang="zh-CN" dirty="0"/>
          </a:p>
          <a:p>
            <a:endParaRPr lang="en-US" altLang="zh-CN" dirty="0"/>
          </a:p>
          <a:p>
            <a:endParaRPr lang="en-US" altLang="zh-CN" dirty="0"/>
          </a:p>
          <a:p>
            <a:endParaRPr lang="en-US" altLang="zh-CN"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8200" y="2246810"/>
            <a:ext cx="3267075" cy="942975"/>
          </a:xfrm>
          <a:prstGeom prst="rect">
            <a:avLst/>
          </a:prstGeom>
        </p:spPr>
      </p:pic>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于是暴力即可</a:t>
            </a:r>
            <a:endParaRPr lang="en-US" altLang="zh-CN" dirty="0"/>
          </a:p>
          <a:p>
            <a:r>
              <a:rPr lang="zh-CN" altLang="en-US" dirty="0"/>
              <a:t>需要维护区间中每个数是否下次还能进行题目中的操作</a:t>
            </a:r>
            <a:endParaRPr lang="en-US" altLang="zh-CN" dirty="0"/>
          </a:p>
          <a:p>
            <a:r>
              <a:rPr lang="zh-CN" altLang="en-US" dirty="0"/>
              <a:t>每个数可以操作</a:t>
            </a:r>
            <a:r>
              <a:rPr lang="en-US" altLang="zh-CN" dirty="0"/>
              <a:t>O( </a:t>
            </a:r>
            <a:r>
              <a:rPr lang="en-US" altLang="zh-CN" dirty="0" err="1"/>
              <a:t>logv</a:t>
            </a:r>
            <a:r>
              <a:rPr lang="en-US" altLang="zh-CN" dirty="0"/>
              <a:t> )</a:t>
            </a:r>
            <a:r>
              <a:rPr lang="zh-CN" altLang="en-US" dirty="0"/>
              <a:t>次，每次操作需要</a:t>
            </a:r>
            <a:r>
              <a:rPr lang="en-US" altLang="zh-CN" dirty="0"/>
              <a:t>O( </a:t>
            </a:r>
            <a:r>
              <a:rPr lang="en-US" altLang="zh-CN" dirty="0" err="1"/>
              <a:t>logv</a:t>
            </a:r>
            <a:r>
              <a:rPr lang="en-US" altLang="zh-CN" dirty="0"/>
              <a:t> )</a:t>
            </a:r>
            <a:r>
              <a:rPr lang="zh-CN" altLang="en-US" dirty="0"/>
              <a:t>的快速幂，这里均摊的代价是</a:t>
            </a:r>
            <a:r>
              <a:rPr lang="en-US" altLang="zh-CN"/>
              <a:t>O( log^2v )</a:t>
            </a:r>
            <a:endParaRPr lang="en-US" altLang="zh-CN" dirty="0"/>
          </a:p>
          <a:p>
            <a:r>
              <a:rPr lang="zh-CN" altLang="en-US" dirty="0"/>
              <a:t>总复杂度</a:t>
            </a:r>
            <a:r>
              <a:rPr lang="en-US" altLang="zh-CN" dirty="0"/>
              <a:t>O( (</a:t>
            </a:r>
            <a:r>
              <a:rPr lang="en-US" altLang="zh-CN" dirty="0" err="1"/>
              <a:t>n+m</a:t>
            </a:r>
            <a:r>
              <a:rPr lang="en-US" altLang="zh-CN" dirty="0"/>
              <a:t>)(</a:t>
            </a:r>
            <a:r>
              <a:rPr lang="en-US" altLang="zh-CN" dirty="0" err="1"/>
              <a:t>logn+logv</a:t>
            </a:r>
            <a:r>
              <a:rPr lang="en-US" altLang="zh-CN" dirty="0"/>
              <a:t>)</a:t>
            </a:r>
            <a:r>
              <a:rPr lang="en-US" altLang="zh-CN" dirty="0" err="1"/>
              <a:t>logv</a:t>
            </a:r>
            <a:r>
              <a:rPr lang="en-US" altLang="zh-CN" dirty="0"/>
              <a:t> )</a:t>
            </a:r>
            <a:endParaRPr lang="zh-CN" altLang="en-US" dirty="0"/>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CCPC2022 </a:t>
            </a:r>
            <a:r>
              <a:rPr lang="zh-CN" altLang="en-US"/>
              <a:t>绵阳</a:t>
            </a:r>
            <a:r>
              <a:rPr lang="en-US" altLang="zh-CN"/>
              <a:t>B</a:t>
            </a:r>
            <a:br>
              <a:rPr lang="en-US" altLang="zh-CN"/>
            </a:br>
            <a:r>
              <a:rPr lang="en-US" altLang="zh-CN"/>
              <a:t>CF gym 104065 B</a:t>
            </a:r>
            <a:endParaRPr lang="en-US" altLang="zh-CN"/>
          </a:p>
        </p:txBody>
      </p:sp>
      <p:sp>
        <p:nvSpPr>
          <p:cNvPr id="3" name="内容占位符 2"/>
          <p:cNvSpPr>
            <a:spLocks noGrp="1"/>
          </p:cNvSpPr>
          <p:nvPr>
            <p:ph idx="1"/>
          </p:nvPr>
        </p:nvSpPr>
        <p:spPr/>
        <p:txBody>
          <a:bodyPr/>
          <a:p>
            <a:endParaRPr lang="zh-CN" altLang="en-US"/>
          </a:p>
          <a:p>
            <a:endParaRPr lang="zh-CN" altLang="en-US"/>
          </a:p>
          <a:p>
            <a:endParaRPr lang="zh-CN" altLang="en-US"/>
          </a:p>
          <a:p>
            <a:endParaRPr lang="zh-CN" altLang="en-US"/>
          </a:p>
          <a:p>
            <a:endParaRPr lang="zh-CN" altLang="en-US"/>
          </a:p>
          <a:p>
            <a:endParaRPr lang="zh-CN" altLang="en-US"/>
          </a:p>
          <a:p>
            <a:r>
              <a:rPr lang="zh-CN" altLang="en-US"/>
              <a:t>也就是说你要自己找到一个顺序去邀请</a:t>
            </a:r>
            <a:r>
              <a:rPr lang="zh-CN" altLang="en-US"/>
              <a:t>人。</a:t>
            </a:r>
            <a:endParaRPr lang="zh-CN" altLang="en-US"/>
          </a:p>
        </p:txBody>
      </p:sp>
      <p:pic>
        <p:nvPicPr>
          <p:cNvPr id="7" name="图片 6" descr="668JH~UU]WS%I4)JY1Y(AGM"/>
          <p:cNvPicPr>
            <a:picLocks noChangeAspect="1"/>
          </p:cNvPicPr>
          <p:nvPr/>
        </p:nvPicPr>
        <p:blipFill>
          <a:blip r:embed="rId1"/>
          <a:stretch>
            <a:fillRect/>
          </a:stretch>
        </p:blipFill>
        <p:spPr>
          <a:xfrm>
            <a:off x="838200" y="1825625"/>
            <a:ext cx="10639425" cy="2914650"/>
          </a:xfrm>
          <a:prstGeom prst="rect">
            <a:avLst/>
          </a:prstGeom>
        </p:spPr>
      </p:pic>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t>这个题转换后可以看</a:t>
            </a:r>
            <a:r>
              <a:rPr lang="zh-CN" altLang="en-US"/>
              <a:t>做</a:t>
            </a:r>
            <a:endParaRPr lang="zh-CN" altLang="en-US"/>
          </a:p>
          <a:p>
            <a:r>
              <a:rPr lang="zh-CN" altLang="en-US"/>
              <a:t>初始给了</a:t>
            </a:r>
            <a:r>
              <a:rPr lang="en-US" altLang="zh-CN"/>
              <a:t> m </a:t>
            </a:r>
            <a:r>
              <a:rPr lang="zh-CN" altLang="en-US"/>
              <a:t>个区间，第</a:t>
            </a:r>
            <a:r>
              <a:rPr lang="en-US" altLang="zh-CN"/>
              <a:t> i </a:t>
            </a:r>
            <a:r>
              <a:rPr lang="zh-CN" altLang="en-US"/>
              <a:t>个区间有一个权值</a:t>
            </a:r>
            <a:r>
              <a:rPr lang="en-US" altLang="zh-CN"/>
              <a:t> v[i]</a:t>
            </a:r>
            <a:endParaRPr lang="en-US" altLang="zh-CN"/>
          </a:p>
          <a:p>
            <a:r>
              <a:rPr lang="zh-CN" altLang="en-US"/>
              <a:t>每次给定一个点</a:t>
            </a:r>
            <a:r>
              <a:rPr lang="en-US" altLang="zh-CN"/>
              <a:t> x</a:t>
            </a:r>
            <a:r>
              <a:rPr lang="zh-CN" altLang="en-US"/>
              <a:t>，将包含了</a:t>
            </a:r>
            <a:r>
              <a:rPr lang="en-US" altLang="zh-CN"/>
              <a:t> x </a:t>
            </a:r>
            <a:r>
              <a:rPr lang="zh-CN" altLang="en-US"/>
              <a:t>的所有区间的权值</a:t>
            </a:r>
            <a:r>
              <a:rPr lang="en-US" altLang="zh-CN"/>
              <a:t> v[i] </a:t>
            </a:r>
            <a:r>
              <a:rPr lang="zh-CN" altLang="en-US"/>
              <a:t>都减去</a:t>
            </a:r>
            <a:r>
              <a:rPr lang="en-US" altLang="zh-CN"/>
              <a:t> 1</a:t>
            </a:r>
            <a:endParaRPr lang="en-US" altLang="zh-CN"/>
          </a:p>
          <a:p>
            <a:r>
              <a:rPr lang="zh-CN" altLang="en-US"/>
              <a:t>如果一个区间的权值被减到</a:t>
            </a:r>
            <a:r>
              <a:rPr lang="en-US" altLang="zh-CN"/>
              <a:t> 0</a:t>
            </a:r>
            <a:r>
              <a:rPr lang="zh-CN" altLang="en-US"/>
              <a:t>，则这个区间被</a:t>
            </a:r>
            <a:r>
              <a:rPr lang="zh-CN" altLang="en-US"/>
              <a:t>删除</a:t>
            </a:r>
            <a:endParaRPr lang="zh-CN" altLang="en-US"/>
          </a:p>
          <a:p>
            <a:r>
              <a:rPr lang="zh-CN" altLang="en-US"/>
              <a:t>你需要在线地维护每次操作后有哪些区间被</a:t>
            </a:r>
            <a:r>
              <a:rPr lang="zh-CN" altLang="en-US"/>
              <a:t>删除</a:t>
            </a:r>
            <a:endParaRPr lang="zh-CN" altLang="en-US"/>
          </a:p>
          <a:p>
            <a:endParaRPr lang="zh-CN" altLang="en-US"/>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sym typeface="+mn-ea"/>
              </a:rPr>
              <a:t>先考虑所有区间都包含一个</a:t>
            </a:r>
            <a:r>
              <a:rPr lang="zh-CN" altLang="en-US">
                <a:sym typeface="+mn-ea"/>
              </a:rPr>
              <a:t>固定位置</a:t>
            </a:r>
            <a:r>
              <a:rPr lang="en-US" altLang="zh-CN">
                <a:sym typeface="+mn-ea"/>
              </a:rPr>
              <a:t> p </a:t>
            </a:r>
            <a:r>
              <a:rPr lang="zh-CN" altLang="en-US">
                <a:sym typeface="+mn-ea"/>
              </a:rPr>
              <a:t>的情况</a:t>
            </a:r>
            <a:endParaRPr lang="zh-CN" altLang="en-US"/>
          </a:p>
          <a:p>
            <a:r>
              <a:rPr lang="zh-CN" altLang="en-US"/>
              <a:t>可以将序列从</a:t>
            </a:r>
            <a:r>
              <a:rPr lang="en-US" altLang="zh-CN"/>
              <a:t> p </a:t>
            </a:r>
            <a:r>
              <a:rPr lang="zh-CN" altLang="en-US"/>
              <a:t>位置分为</a:t>
            </a:r>
            <a:r>
              <a:rPr lang="zh-CN" altLang="en-US"/>
              <a:t>两段</a:t>
            </a:r>
            <a:endParaRPr lang="zh-CN" altLang="en-US"/>
          </a:p>
          <a:p>
            <a:r>
              <a:rPr lang="zh-CN" altLang="en-US"/>
              <a:t>每个区间都会被分为左边一段的一个后缀，右边一段的一个</a:t>
            </a:r>
            <a:r>
              <a:rPr lang="zh-CN" altLang="en-US"/>
              <a:t>前缀</a:t>
            </a:r>
            <a:endParaRPr lang="zh-CN" altLang="en-US"/>
          </a:p>
          <a:p>
            <a:r>
              <a:rPr lang="zh-CN" altLang="en-US"/>
              <a:t>一个区间会被分成两段，我们让这两段平分这个区间的</a:t>
            </a:r>
            <a:r>
              <a:rPr lang="en-US" altLang="zh-CN"/>
              <a:t> v</a:t>
            </a:r>
            <a:endParaRPr lang="en-US" altLang="zh-CN"/>
          </a:p>
          <a:p>
            <a:r>
              <a:rPr lang="zh-CN" altLang="en-US"/>
              <a:t>这个方法可以让分出的两段独立，当其中一段被减到负数时，找到另一段的值，并且重新进行</a:t>
            </a:r>
            <a:r>
              <a:rPr lang="zh-CN" altLang="en-US"/>
              <a:t>平分</a:t>
            </a:r>
            <a:endParaRPr lang="zh-CN" altLang="en-US"/>
          </a:p>
          <a:p>
            <a:r>
              <a:rPr lang="zh-CN" altLang="en-US"/>
              <a:t>每次这样做后这个区间的值会至少减半，所以进行</a:t>
            </a:r>
            <a:r>
              <a:rPr lang="en-US" altLang="zh-CN"/>
              <a:t> O(logv) </a:t>
            </a:r>
            <a:r>
              <a:rPr lang="zh-CN" altLang="en-US"/>
              <a:t>次</a:t>
            </a:r>
            <a:endParaRPr lang="zh-CN" altLang="en-US"/>
          </a:p>
        </p:txBody>
      </p:sp>
      <p:graphicFrame>
        <p:nvGraphicFramePr>
          <p:cNvPr id="4" name="对象 3"/>
          <p:cNvGraphicFramePr/>
          <p:nvPr/>
        </p:nvGraphicFramePr>
        <p:xfrm>
          <a:off x="1042035" y="5180330"/>
          <a:ext cx="6310630" cy="1747520"/>
        </p:xfrm>
        <a:graphic>
          <a:graphicData uri="http://schemas.openxmlformats.org/presentationml/2006/ole">
            <mc:AlternateContent xmlns:mc="http://schemas.openxmlformats.org/markup-compatibility/2006">
              <mc:Choice xmlns:v="urn:schemas-microsoft-com:vml" Requires="v">
                <p:oleObj spid="_x0000_s5" name="" r:id="rId1" imgW="6305550" imgH="1746250" progId="Paint.Picture">
                  <p:embed/>
                </p:oleObj>
              </mc:Choice>
              <mc:Fallback>
                <p:oleObj name="" r:id="rId1" imgW="6305550" imgH="1746250" progId="Paint.Picture">
                  <p:embed/>
                  <p:pic>
                    <p:nvPicPr>
                      <p:cNvPr id="0" name="图片 4"/>
                      <p:cNvPicPr/>
                      <p:nvPr/>
                    </p:nvPicPr>
                    <p:blipFill>
                      <a:blip r:embed="rId2"/>
                      <a:stretch>
                        <a:fillRect/>
                      </a:stretch>
                    </p:blipFill>
                    <p:spPr>
                      <a:xfrm>
                        <a:off x="1042035" y="5180330"/>
                        <a:ext cx="6310630" cy="1747520"/>
                      </a:xfrm>
                      <a:prstGeom prst="rect">
                        <a:avLst/>
                      </a:prstGeom>
                    </p:spPr>
                  </p:pic>
                </p:oleObj>
              </mc:Fallback>
            </mc:AlternateContent>
          </a:graphicData>
        </a:graphic>
      </p:graphicFrame>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sym typeface="+mn-ea"/>
              </a:rPr>
              <a:t>每次修改</a:t>
            </a:r>
            <a:r>
              <a:rPr lang="en-US" altLang="zh-CN">
                <a:sym typeface="+mn-ea"/>
              </a:rPr>
              <a:t> x </a:t>
            </a:r>
            <a:r>
              <a:rPr lang="zh-CN" altLang="en-US">
                <a:sym typeface="+mn-ea"/>
              </a:rPr>
              <a:t>位置的时候，我们只需要考虑对其中一侧的影响</a:t>
            </a:r>
            <a:endParaRPr lang="zh-CN" altLang="en-US">
              <a:sym typeface="+mn-ea"/>
            </a:endParaRPr>
          </a:p>
          <a:p>
            <a:r>
              <a:rPr lang="zh-CN" altLang="en-US"/>
              <a:t>比如对所有</a:t>
            </a:r>
            <a:r>
              <a:rPr lang="en-US" altLang="zh-CN"/>
              <a:t> y&lt;x </a:t>
            </a:r>
            <a:r>
              <a:rPr lang="zh-CN" altLang="en-US"/>
              <a:t>的后缀</a:t>
            </a:r>
            <a:r>
              <a:rPr lang="en-US" altLang="zh-CN"/>
              <a:t>[y,p] </a:t>
            </a:r>
            <a:r>
              <a:rPr lang="zh-CN" altLang="en-US"/>
              <a:t>减去一个数，使用线段树或平衡</a:t>
            </a:r>
            <a:r>
              <a:rPr lang="zh-CN" altLang="en-US"/>
              <a:t>树维护一个</a:t>
            </a:r>
            <a:r>
              <a:rPr lang="en-US" altLang="zh-CN"/>
              <a:t> min </a:t>
            </a:r>
            <a:r>
              <a:rPr lang="zh-CN" altLang="en-US"/>
              <a:t>就可以知道是否有被减到负数</a:t>
            </a:r>
            <a:r>
              <a:rPr lang="zh-CN" altLang="en-US"/>
              <a:t>的</a:t>
            </a:r>
            <a:endParaRPr lang="zh-CN" altLang="en-US"/>
          </a:p>
          <a:p>
            <a:r>
              <a:rPr lang="zh-CN" altLang="en-US"/>
              <a:t>有被减到负数的就找到其在另一侧的一段，查出权值后</a:t>
            </a:r>
            <a:r>
              <a:rPr lang="zh-CN" altLang="en-US"/>
              <a:t>平分</a:t>
            </a:r>
            <a:endParaRPr lang="zh-CN" altLang="en-US"/>
          </a:p>
        </p:txBody>
      </p:sp>
      <p:graphicFrame>
        <p:nvGraphicFramePr>
          <p:cNvPr id="4" name="对象 3"/>
          <p:cNvGraphicFramePr/>
          <p:nvPr/>
        </p:nvGraphicFramePr>
        <p:xfrm>
          <a:off x="838200" y="4627245"/>
          <a:ext cx="6367780" cy="2230755"/>
        </p:xfrm>
        <a:graphic>
          <a:graphicData uri="http://schemas.openxmlformats.org/presentationml/2006/ole">
            <mc:AlternateContent xmlns:mc="http://schemas.openxmlformats.org/markup-compatibility/2006">
              <mc:Choice xmlns:v="urn:schemas-microsoft-com:vml" Requires="v">
                <p:oleObj spid="_x0000_s5" name="" r:id="rId1" imgW="6362700" imgH="2228850" progId="Paint.Picture">
                  <p:embed/>
                </p:oleObj>
              </mc:Choice>
              <mc:Fallback>
                <p:oleObj name="" r:id="rId1" imgW="6362700" imgH="2228850" progId="Paint.Picture">
                  <p:embed/>
                  <p:pic>
                    <p:nvPicPr>
                      <p:cNvPr id="0" name="图片 4"/>
                      <p:cNvPicPr/>
                      <p:nvPr/>
                    </p:nvPicPr>
                    <p:blipFill>
                      <a:blip r:embed="rId2"/>
                      <a:stretch>
                        <a:fillRect/>
                      </a:stretch>
                    </p:blipFill>
                    <p:spPr>
                      <a:xfrm>
                        <a:off x="838200" y="4627245"/>
                        <a:ext cx="6367780" cy="2230755"/>
                      </a:xfrm>
                      <a:prstGeom prst="rect">
                        <a:avLst/>
                      </a:prstGeom>
                    </p:spPr>
                  </p:pic>
                </p:oleObj>
              </mc:Fallback>
            </mc:AlternateContent>
          </a:graphicData>
        </a:graphic>
      </p:graphicFrame>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t>对序列进行分治，分治和线段树是一样的</a:t>
            </a:r>
            <a:r>
              <a:rPr lang="zh-CN" altLang="en-US"/>
              <a:t>结构</a:t>
            </a:r>
            <a:endParaRPr lang="zh-CN" altLang="en-US"/>
          </a:p>
          <a:p>
            <a:r>
              <a:rPr lang="zh-CN" altLang="en-US"/>
              <a:t>每个区间必定会在一层上被拆成一个后缀和一个</a:t>
            </a:r>
            <a:r>
              <a:rPr lang="zh-CN" altLang="en-US"/>
              <a:t>前缀</a:t>
            </a:r>
            <a:endParaRPr lang="zh-CN" altLang="en-US"/>
          </a:p>
          <a:p>
            <a:r>
              <a:rPr lang="zh-CN" altLang="en-US"/>
              <a:t>每一层维护上面说的那个</a:t>
            </a:r>
            <a:r>
              <a:rPr lang="zh-CN" altLang="en-US"/>
              <a:t>数据结构</a:t>
            </a:r>
            <a:endParaRPr lang="zh-CN" altLang="en-US"/>
          </a:p>
          <a:p>
            <a:r>
              <a:rPr lang="zh-CN" altLang="en-US"/>
              <a:t>具体而言，对外层线段树的每个节点，再开一个线段树或平衡树维护这个节点上所有拆出来</a:t>
            </a:r>
            <a:r>
              <a:rPr lang="zh-CN" altLang="en-US"/>
              <a:t>的前缀，后缀</a:t>
            </a:r>
            <a:endParaRPr lang="zh-CN" altLang="en-US"/>
          </a:p>
          <a:p>
            <a:r>
              <a:rPr lang="zh-CN" altLang="en-US"/>
              <a:t>每次单点修改会在</a:t>
            </a:r>
            <a:r>
              <a:rPr lang="en-US" altLang="zh-CN"/>
              <a:t> O(logn) </a:t>
            </a:r>
            <a:r>
              <a:rPr lang="zh-CN" altLang="en-US"/>
              <a:t>个外层线段树节点上进行内层线段树的区间</a:t>
            </a:r>
            <a:r>
              <a:rPr lang="zh-CN" altLang="en-US"/>
              <a:t>减</a:t>
            </a:r>
            <a:endParaRPr lang="zh-CN" altLang="en-US"/>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Solution</a:t>
            </a:r>
            <a:endParaRPr lang="zh-CN" altLang="en-US"/>
          </a:p>
        </p:txBody>
      </p:sp>
      <p:sp>
        <p:nvSpPr>
          <p:cNvPr id="3" name="内容占位符 2"/>
          <p:cNvSpPr>
            <a:spLocks noGrp="1"/>
          </p:cNvSpPr>
          <p:nvPr>
            <p:ph idx="1"/>
          </p:nvPr>
        </p:nvSpPr>
        <p:spPr/>
        <p:txBody>
          <a:bodyPr/>
          <a:p>
            <a:r>
              <a:rPr lang="zh-CN" altLang="en-US"/>
              <a:t>这里每次对</a:t>
            </a:r>
            <a:r>
              <a:rPr lang="en-US" altLang="zh-CN"/>
              <a:t> O(logn) </a:t>
            </a:r>
            <a:r>
              <a:rPr lang="zh-CN" altLang="en-US"/>
              <a:t>棵线段树或平衡树进行区间减，维护区间</a:t>
            </a:r>
            <a:r>
              <a:rPr lang="en-US" altLang="zh-CN"/>
              <a:t> min</a:t>
            </a:r>
            <a:r>
              <a:rPr lang="zh-CN" altLang="en-US"/>
              <a:t>，如果区间</a:t>
            </a:r>
            <a:r>
              <a:rPr lang="en-US" altLang="zh-CN"/>
              <a:t> min&lt;0</a:t>
            </a:r>
            <a:r>
              <a:rPr lang="zh-CN" altLang="en-US"/>
              <a:t>，则额外花费</a:t>
            </a:r>
            <a:r>
              <a:rPr lang="en-US" altLang="zh-CN"/>
              <a:t> O(logn) </a:t>
            </a:r>
            <a:r>
              <a:rPr lang="zh-CN" altLang="en-US"/>
              <a:t>代价递归下去找到这个</a:t>
            </a:r>
            <a:r>
              <a:rPr lang="zh-CN" altLang="en-US"/>
              <a:t>点</a:t>
            </a:r>
            <a:endParaRPr lang="zh-CN" altLang="en-US"/>
          </a:p>
          <a:p>
            <a:r>
              <a:rPr lang="zh-CN" altLang="en-US"/>
              <a:t>每个初始给定的区间只会被递归操作</a:t>
            </a:r>
            <a:r>
              <a:rPr lang="en-US" altLang="zh-CN"/>
              <a:t> O(logv) </a:t>
            </a:r>
            <a:r>
              <a:rPr lang="zh-CN" altLang="en-US"/>
              <a:t>次</a:t>
            </a:r>
            <a:endParaRPr lang="zh-CN" altLang="en-US"/>
          </a:p>
          <a:p>
            <a:r>
              <a:rPr lang="zh-CN" altLang="en-US"/>
              <a:t>每次操作涉及到</a:t>
            </a:r>
            <a:r>
              <a:rPr lang="en-US" altLang="zh-CN"/>
              <a:t> O(logn) </a:t>
            </a:r>
            <a:r>
              <a:rPr lang="zh-CN" altLang="en-US"/>
              <a:t>棵线段树的区间</a:t>
            </a:r>
            <a:r>
              <a:rPr lang="zh-CN" altLang="en-US"/>
              <a:t>操作</a:t>
            </a:r>
            <a:endParaRPr lang="zh-CN" altLang="en-US"/>
          </a:p>
          <a:p>
            <a:r>
              <a:rPr lang="zh-CN" altLang="en-US"/>
              <a:t>总时间复杂度</a:t>
            </a:r>
            <a:r>
              <a:rPr lang="en-US" altLang="zh-CN"/>
              <a:t> O(nlogn(logv+logn))</a:t>
            </a:r>
            <a:endParaRPr lang="en-US" altLang="zh-CN"/>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splay</a:t>
            </a:r>
            <a:endParaRPr lang="zh-CN" altLang="en-US" dirty="0"/>
          </a:p>
        </p:txBody>
      </p:sp>
      <p:sp>
        <p:nvSpPr>
          <p:cNvPr id="3" name="内容占位符 2"/>
          <p:cNvSpPr>
            <a:spLocks noGrp="1"/>
          </p:cNvSpPr>
          <p:nvPr>
            <p:ph idx="1"/>
          </p:nvPr>
        </p:nvSpPr>
        <p:spPr/>
        <p:txBody>
          <a:bodyPr>
            <a:normAutofit/>
          </a:bodyPr>
          <a:lstStyle/>
          <a:p>
            <a:r>
              <a:rPr lang="zh-CN" altLang="en-US" dirty="0"/>
              <a:t>每次对一个节点进行操作的时候通过一种方法把这个点旋转至根</a:t>
            </a:r>
            <a:endParaRPr lang="en-US" altLang="zh-CN" dirty="0"/>
          </a:p>
          <a:p>
            <a:endParaRPr lang="en-US" altLang="zh-CN" dirty="0"/>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t>
            </a:r>
            <a:r>
              <a:rPr lang="en-US" altLang="zh-CN" dirty="0"/>
              <a:t>OJ3273. </a:t>
            </a:r>
            <a:r>
              <a:rPr lang="zh-CN" altLang="en-US" dirty="0"/>
              <a:t>「</a:t>
            </a:r>
            <a:r>
              <a:rPr lang="en-US" altLang="zh-CN" dirty="0"/>
              <a:t>JOISC 2020 Day1</a:t>
            </a:r>
            <a:r>
              <a:rPr lang="zh-CN" altLang="en-US" dirty="0"/>
              <a:t>」扫除</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311274"/>
            <a:ext cx="6045197" cy="5546725"/>
          </a:xfr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2156" y="1690688"/>
            <a:ext cx="6137468" cy="1271073"/>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22156" y="3032285"/>
            <a:ext cx="3921248" cy="1173778"/>
          </a:xfrm>
          <a:prstGeom prst="rect">
            <a:avLst/>
          </a:prstGeom>
        </p:spPr>
      </p:pic>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先考虑不带插入操作</a:t>
            </a:r>
            <a:endParaRPr lang="en-US" altLang="zh-CN" dirty="0"/>
          </a:p>
          <a:p>
            <a:r>
              <a:rPr lang="zh-CN" altLang="en-US" dirty="0"/>
              <a:t>我们考虑所有被修改影响过至少一次的点是什么样的结构</a:t>
            </a:r>
            <a:endParaRPr lang="en-US" altLang="zh-CN" dirty="0"/>
          </a:p>
          <a:p>
            <a:r>
              <a:rPr lang="zh-CN" altLang="en-US" dirty="0"/>
              <a:t>可以发现是绿色这样的一段折线</a:t>
            </a:r>
            <a:endParaRPr lang="en-US" altLang="zh-CN" dirty="0"/>
          </a:p>
          <a:p>
            <a:r>
              <a:rPr lang="zh-CN" altLang="en-US" dirty="0"/>
              <a:t>可以把这个折线按照</a:t>
            </a:r>
            <a:r>
              <a:rPr lang="en-US" altLang="zh-CN" dirty="0"/>
              <a:t>x</a:t>
            </a:r>
            <a:r>
              <a:rPr lang="zh-CN" altLang="en-US" dirty="0"/>
              <a:t>或者</a:t>
            </a:r>
            <a:r>
              <a:rPr lang="en-US" altLang="zh-CN" dirty="0"/>
              <a:t>y</a:t>
            </a:r>
            <a:r>
              <a:rPr lang="zh-CN" altLang="en-US" dirty="0"/>
              <a:t>的维度进行投影</a:t>
            </a:r>
            <a:endParaRPr lang="en-US" altLang="zh-CN" dirty="0"/>
          </a:p>
          <a:p>
            <a:r>
              <a:rPr lang="zh-CN" altLang="en-US" dirty="0"/>
              <a:t>投影后变成序列维护</a:t>
            </a:r>
            <a:endParaRPr lang="en-US" altLang="zh-CN" dirty="0"/>
          </a:p>
          <a:p>
            <a:endParaRPr lang="en-US" altLang="zh-CN" dirty="0"/>
          </a:p>
        </p:txBody>
      </p:sp>
      <p:pic>
        <p:nvPicPr>
          <p:cNvPr id="5" name="图片 4"/>
          <p:cNvPicPr>
            <a:picLocks noChangeAspect="1"/>
          </p:cNvPicPr>
          <p:nvPr/>
        </p:nvPicPr>
        <p:blipFill>
          <a:blip r:embed="rId1"/>
          <a:stretch>
            <a:fillRect/>
          </a:stretch>
        </p:blipFill>
        <p:spPr>
          <a:xfrm>
            <a:off x="8177605" y="2853349"/>
            <a:ext cx="3638550" cy="3533775"/>
          </a:xfrm>
          <a:prstGeom prst="rect">
            <a:avLst/>
          </a:prstGeom>
        </p:spPr>
      </p:pic>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按照竖直的维，</a:t>
            </a:r>
            <a:r>
              <a:rPr lang="en-US" altLang="zh-CN" dirty="0"/>
              <a:t>x</a:t>
            </a:r>
            <a:r>
              <a:rPr lang="zh-CN" altLang="en-US" dirty="0"/>
              <a:t>进行投影</a:t>
            </a:r>
            <a:endParaRPr lang="en-US" altLang="zh-CN" dirty="0"/>
          </a:p>
          <a:p>
            <a:r>
              <a:rPr lang="zh-CN" altLang="en-US" dirty="0"/>
              <a:t>满足</a:t>
            </a:r>
            <a:r>
              <a:rPr lang="en-US" altLang="zh-CN" dirty="0"/>
              <a:t>x</a:t>
            </a:r>
            <a:r>
              <a:rPr lang="zh-CN" altLang="en-US" dirty="0"/>
              <a:t>单调不降，</a:t>
            </a:r>
            <a:r>
              <a:rPr lang="en-US" altLang="zh-CN" dirty="0"/>
              <a:t>y</a:t>
            </a:r>
            <a:r>
              <a:rPr lang="zh-CN" altLang="en-US" dirty="0"/>
              <a:t>单调不增</a:t>
            </a:r>
            <a:endParaRPr lang="en-US" altLang="zh-CN" dirty="0"/>
          </a:p>
          <a:p>
            <a:r>
              <a:rPr lang="zh-CN" altLang="en-US" dirty="0"/>
              <a:t>同一个</a:t>
            </a:r>
            <a:r>
              <a:rPr lang="en-US" altLang="zh-CN" dirty="0"/>
              <a:t>x</a:t>
            </a:r>
            <a:r>
              <a:rPr lang="zh-CN" altLang="en-US" dirty="0"/>
              <a:t>上可能有多个</a:t>
            </a:r>
            <a:r>
              <a:rPr lang="en-US" altLang="zh-CN" dirty="0"/>
              <a:t>y</a:t>
            </a:r>
            <a:endParaRPr lang="en-US" altLang="zh-CN" dirty="0"/>
          </a:p>
          <a:p>
            <a:endParaRPr lang="en-US" altLang="zh-CN" dirty="0"/>
          </a:p>
          <a:p>
            <a:endParaRPr lang="zh-CN" altLang="en-US" dirty="0"/>
          </a:p>
        </p:txBody>
      </p:sp>
      <p:pic>
        <p:nvPicPr>
          <p:cNvPr id="6" name="图片 5"/>
          <p:cNvPicPr>
            <a:picLocks noChangeAspect="1"/>
          </p:cNvPicPr>
          <p:nvPr/>
        </p:nvPicPr>
        <p:blipFill>
          <a:blip r:embed="rId1"/>
          <a:stretch>
            <a:fillRect/>
          </a:stretch>
        </p:blipFill>
        <p:spPr>
          <a:xfrm>
            <a:off x="6784509" y="1959790"/>
            <a:ext cx="4210050" cy="3676650"/>
          </a:xfrm>
          <a:prstGeom prst="rect">
            <a:avLst/>
          </a:prstGeom>
        </p:spPr>
      </p:pic>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每次修改只会增加</a:t>
            </a:r>
            <a:r>
              <a:rPr lang="en-US" altLang="zh-CN" dirty="0"/>
              <a:t>O(1)</a:t>
            </a:r>
            <a:r>
              <a:rPr lang="zh-CN" altLang="en-US" dirty="0"/>
              <a:t>段，相当于对投影上的这一段进行了区间赋值</a:t>
            </a:r>
            <a:endParaRPr lang="en-US" altLang="zh-CN" dirty="0"/>
          </a:p>
          <a:p>
            <a:r>
              <a:rPr lang="zh-CN" altLang="en-US" dirty="0"/>
              <a:t>每次可以二分出这次修改会影响哪些点的</a:t>
            </a:r>
            <a:r>
              <a:rPr lang="en-US" altLang="zh-CN" dirty="0"/>
              <a:t>y</a:t>
            </a:r>
            <a:r>
              <a:rPr lang="zh-CN" altLang="en-US" dirty="0"/>
              <a:t>坐标</a:t>
            </a:r>
            <a:endParaRPr lang="en-US" altLang="zh-CN" dirty="0"/>
          </a:p>
          <a:p>
            <a:r>
              <a:rPr lang="zh-CN" altLang="en-US" dirty="0"/>
              <a:t>对一个</a:t>
            </a:r>
            <a:r>
              <a:rPr lang="en-US" altLang="zh-CN" dirty="0"/>
              <a:t>x</a:t>
            </a:r>
            <a:r>
              <a:rPr lang="zh-CN" altLang="en-US" dirty="0"/>
              <a:t>上有很多</a:t>
            </a:r>
            <a:r>
              <a:rPr lang="en-US" altLang="zh-CN" dirty="0"/>
              <a:t>y</a:t>
            </a:r>
            <a:r>
              <a:rPr lang="zh-CN" altLang="en-US" dirty="0"/>
              <a:t>的情况</a:t>
            </a:r>
            <a:endParaRPr lang="en-US" altLang="zh-CN" dirty="0"/>
          </a:p>
          <a:p>
            <a:r>
              <a:rPr lang="zh-CN" altLang="en-US" dirty="0"/>
              <a:t>这里可以进行一波缩点的操作</a:t>
            </a:r>
            <a:endParaRPr lang="en-US" altLang="zh-CN" dirty="0"/>
          </a:p>
          <a:p>
            <a:r>
              <a:rPr lang="zh-CN" altLang="en-US" dirty="0"/>
              <a:t>对其他的</a:t>
            </a:r>
            <a:r>
              <a:rPr lang="en-US" altLang="zh-CN" dirty="0"/>
              <a:t>x</a:t>
            </a:r>
            <a:r>
              <a:rPr lang="zh-CN" altLang="en-US" dirty="0"/>
              <a:t>，就是</a:t>
            </a:r>
            <a:r>
              <a:rPr lang="en-US" altLang="zh-CN" dirty="0"/>
              <a:t>y</a:t>
            </a:r>
            <a:r>
              <a:rPr lang="zh-CN" altLang="en-US" dirty="0"/>
              <a:t>进行区间赋值操作</a:t>
            </a:r>
            <a:endParaRPr lang="en-US" altLang="zh-CN" dirty="0"/>
          </a:p>
          <a:p>
            <a:r>
              <a:rPr lang="zh-CN" altLang="en-US" dirty="0"/>
              <a:t>每次还需要找出这个矩形中没有被操作过的点</a:t>
            </a:r>
            <a:endParaRPr lang="en-US" altLang="zh-CN" dirty="0"/>
          </a:p>
          <a:p>
            <a:r>
              <a:rPr lang="zh-CN" altLang="en-US" dirty="0"/>
              <a:t>并将其插入这个数据结构中</a:t>
            </a:r>
            <a:endParaRPr lang="en-US" altLang="zh-CN" dirty="0"/>
          </a:p>
          <a:p>
            <a:r>
              <a:rPr lang="zh-CN" altLang="en-US" dirty="0"/>
              <a:t>每个数只会被插入一次，所以复杂度有保证</a:t>
            </a:r>
            <a:endParaRPr lang="en-US" altLang="zh-CN" dirty="0"/>
          </a:p>
          <a:p>
            <a:endParaRPr lang="en-US" altLang="zh-CN" dirty="0"/>
          </a:p>
          <a:p>
            <a:endParaRPr lang="zh-CN" altLang="en-US" dirty="0"/>
          </a:p>
        </p:txBody>
      </p:sp>
      <p:pic>
        <p:nvPicPr>
          <p:cNvPr id="5" name="图片 4"/>
          <p:cNvPicPr>
            <a:picLocks noChangeAspect="1"/>
          </p:cNvPicPr>
          <p:nvPr/>
        </p:nvPicPr>
        <p:blipFill>
          <a:blip r:embed="rId1"/>
          <a:stretch>
            <a:fillRect/>
          </a:stretch>
        </p:blipFill>
        <p:spPr>
          <a:xfrm>
            <a:off x="8568087" y="2871788"/>
            <a:ext cx="3209925" cy="3305175"/>
          </a:xfrm>
          <a:prstGeom prst="rect">
            <a:avLst/>
          </a:prstGeom>
        </p:spPr>
      </p:pic>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这样我们可以维护出每个点在某一维的坐标</a:t>
            </a:r>
            <a:endParaRPr lang="en-US" altLang="zh-CN" dirty="0"/>
          </a:p>
          <a:p>
            <a:r>
              <a:rPr lang="zh-CN" altLang="en-US" dirty="0"/>
              <a:t>对另一维进行投影即可维护另一维的坐标</a:t>
            </a:r>
            <a:endParaRPr lang="en-US" altLang="zh-CN" dirty="0"/>
          </a:p>
          <a:p>
            <a:r>
              <a:rPr lang="zh-CN" altLang="en-US" dirty="0"/>
              <a:t>插入操作？</a:t>
            </a:r>
            <a:endParaRPr lang="en-US" altLang="zh-CN" dirty="0"/>
          </a:p>
          <a:p>
            <a:r>
              <a:rPr lang="zh-CN" altLang="en-US" dirty="0"/>
              <a:t>直接二进制分组掉即可</a:t>
            </a:r>
            <a:endParaRPr lang="en-US" altLang="zh-CN" dirty="0"/>
          </a:p>
          <a:p>
            <a:r>
              <a:rPr lang="zh-CN" altLang="en-US" dirty="0"/>
              <a:t>维护</a:t>
            </a:r>
            <a:r>
              <a:rPr lang="en-US" altLang="zh-CN" dirty="0"/>
              <a:t> O(</a:t>
            </a:r>
            <a:r>
              <a:rPr lang="en-US" altLang="zh-CN" dirty="0" err="1"/>
              <a:t>logq</a:t>
            </a:r>
            <a:r>
              <a:rPr lang="en-US" altLang="zh-CN" dirty="0"/>
              <a:t>) </a:t>
            </a:r>
            <a:r>
              <a:rPr lang="zh-CN" altLang="en-US" dirty="0"/>
              <a:t>个上述的数据结构，每次对所有这样的数据结构进行操作</a:t>
            </a:r>
            <a:endParaRPr lang="en-US" altLang="zh-CN" dirty="0"/>
          </a:p>
          <a:p>
            <a:r>
              <a:rPr lang="zh-CN" altLang="en-US" dirty="0"/>
              <a:t>插入时需要和进位那样合并一些数据结构，合并实际上可以直接完全重构</a:t>
            </a:r>
            <a:endParaRPr lang="en-US" altLang="zh-CN" dirty="0"/>
          </a:p>
          <a:p>
            <a:r>
              <a:rPr lang="zh-CN" altLang="en-US" dirty="0"/>
              <a:t>总时间复杂度</a:t>
            </a:r>
            <a:r>
              <a:rPr lang="en-US" altLang="zh-CN" dirty="0"/>
              <a:t> O((</a:t>
            </a:r>
            <a:r>
              <a:rPr lang="en-US" altLang="zh-CN" dirty="0" err="1"/>
              <a:t>n+q</a:t>
            </a:r>
            <a:r>
              <a:rPr lang="en-US" altLang="zh-CN" dirty="0"/>
              <a:t>)</a:t>
            </a:r>
            <a:r>
              <a:rPr lang="en-US" altLang="zh-CN" dirty="0" err="1"/>
              <a:t>lognlogq</a:t>
            </a:r>
            <a:r>
              <a:rPr lang="en-US" altLang="zh-CN" dirty="0"/>
              <a:t>)</a:t>
            </a:r>
            <a:endParaRPr lang="zh-CN" altLang="en-US" dirty="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Old Driver Tree</a:t>
            </a:r>
            <a:endParaRPr lang="zh-CN" altLang="en-US" dirty="0"/>
          </a:p>
        </p:txBody>
      </p:sp>
      <p:sp>
        <p:nvSpPr>
          <p:cNvPr id="3" name="内容占位符 2"/>
          <p:cNvSpPr>
            <a:spLocks noGrp="1"/>
          </p:cNvSpPr>
          <p:nvPr>
            <p:ph idx="1"/>
          </p:nvPr>
        </p:nvSpPr>
        <p:spPr/>
        <p:txBody>
          <a:bodyPr/>
          <a:lstStyle/>
          <a:p>
            <a:r>
              <a:rPr lang="zh-CN" altLang="en-US" dirty="0"/>
              <a:t>在有类区间染色操作，以及保证</a:t>
            </a:r>
            <a:r>
              <a:rPr lang="zh-CN" altLang="en-US" dirty="0">
                <a:solidFill>
                  <a:srgbClr val="FF0000"/>
                </a:solidFill>
              </a:rPr>
              <a:t>数据随机</a:t>
            </a:r>
            <a:r>
              <a:rPr lang="zh-CN" altLang="en-US" dirty="0"/>
              <a:t>的情况下</a:t>
            </a:r>
            <a:endParaRPr lang="en-US" altLang="zh-CN" dirty="0"/>
          </a:p>
          <a:p>
            <a:r>
              <a:rPr lang="zh-CN" altLang="en-US" dirty="0"/>
              <a:t>可以用一个平衡树维护颜色连续段的暴力来解决</a:t>
            </a:r>
            <a:endParaRPr lang="en-US" altLang="zh-CN" dirty="0"/>
          </a:p>
          <a:p>
            <a:r>
              <a:rPr lang="zh-CN" altLang="en-US" dirty="0"/>
              <a:t>复杂度期望</a:t>
            </a:r>
            <a:r>
              <a:rPr lang="en-US" altLang="zh-CN" dirty="0"/>
              <a:t>O( (</a:t>
            </a:r>
            <a:r>
              <a:rPr lang="en-US" altLang="zh-CN" dirty="0" err="1"/>
              <a:t>n+m</a:t>
            </a:r>
            <a:r>
              <a:rPr lang="en-US" altLang="zh-CN" dirty="0"/>
              <a:t>)</a:t>
            </a:r>
            <a:r>
              <a:rPr lang="en-US" altLang="zh-CN" dirty="0" err="1"/>
              <a:t>loglogn</a:t>
            </a:r>
            <a:r>
              <a:rPr lang="en-US" altLang="zh-CN" dirty="0"/>
              <a:t> )</a:t>
            </a:r>
            <a:r>
              <a:rPr lang="zh-CN" altLang="en-US" dirty="0"/>
              <a:t>，可以做到</a:t>
            </a:r>
            <a:r>
              <a:rPr lang="en-US" altLang="zh-CN" dirty="0"/>
              <a:t>O( n + m )</a:t>
            </a:r>
            <a:r>
              <a:rPr lang="zh-CN" altLang="en-US" dirty="0"/>
              <a:t>，但是</a:t>
            </a:r>
            <a:r>
              <a:rPr lang="en-US" altLang="zh-CN" dirty="0"/>
              <a:t>not practical</a:t>
            </a:r>
            <a:endParaRPr lang="en-US" altLang="zh-CN" dirty="0"/>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Old Driver Tree</a:t>
            </a:r>
            <a:endParaRPr lang="zh-CN" altLang="en-US" dirty="0"/>
          </a:p>
        </p:txBody>
      </p:sp>
      <p:sp>
        <p:nvSpPr>
          <p:cNvPr id="3" name="内容占位符 2"/>
          <p:cNvSpPr>
            <a:spLocks noGrp="1"/>
          </p:cNvSpPr>
          <p:nvPr>
            <p:ph idx="1"/>
          </p:nvPr>
        </p:nvSpPr>
        <p:spPr/>
        <p:txBody>
          <a:bodyPr/>
          <a:lstStyle/>
          <a:p>
            <a:r>
              <a:rPr lang="zh-CN" altLang="en-US" dirty="0"/>
              <a:t>在线可以做到</a:t>
            </a:r>
            <a:endParaRPr lang="en-US" altLang="zh-CN" dirty="0"/>
          </a:p>
          <a:p>
            <a:r>
              <a:rPr lang="en-US" altLang="zh-CN" dirty="0"/>
              <a:t>O( (</a:t>
            </a:r>
            <a:r>
              <a:rPr lang="en-US" altLang="zh-CN" dirty="0" err="1"/>
              <a:t>n+m</a:t>
            </a:r>
            <a:r>
              <a:rPr lang="en-US" altLang="zh-CN" dirty="0"/>
              <a:t>)</a:t>
            </a:r>
            <a:r>
              <a:rPr lang="en-US" altLang="zh-CN" dirty="0" err="1"/>
              <a:t>loglogn</a:t>
            </a:r>
            <a:r>
              <a:rPr lang="en-US" altLang="zh-CN" dirty="0"/>
              <a:t> )</a:t>
            </a:r>
            <a:r>
              <a:rPr lang="zh-CN" altLang="en-US" dirty="0"/>
              <a:t>（直接做），</a:t>
            </a:r>
            <a:r>
              <a:rPr lang="en-US" altLang="zh-CN" dirty="0"/>
              <a:t>O( (</a:t>
            </a:r>
            <a:r>
              <a:rPr lang="en-US" altLang="zh-CN" dirty="0" err="1"/>
              <a:t>n+m</a:t>
            </a:r>
            <a:r>
              <a:rPr lang="en-US" altLang="zh-CN" dirty="0"/>
              <a:t>)</a:t>
            </a:r>
            <a:r>
              <a:rPr lang="en-US" altLang="zh-CN" dirty="0" err="1"/>
              <a:t>logloglogn</a:t>
            </a:r>
            <a:r>
              <a:rPr lang="en-US" altLang="zh-CN" dirty="0"/>
              <a:t> )</a:t>
            </a:r>
            <a:r>
              <a:rPr lang="zh-CN" altLang="en-US" dirty="0"/>
              <a:t>（使用</a:t>
            </a:r>
            <a:r>
              <a:rPr lang="en-US" altLang="zh-CN" dirty="0"/>
              <a:t>exponential tree</a:t>
            </a:r>
            <a:r>
              <a:rPr lang="zh-CN" altLang="en-US" dirty="0"/>
              <a:t>），</a:t>
            </a:r>
            <a:endParaRPr lang="en-US" altLang="zh-CN" dirty="0"/>
          </a:p>
          <a:p>
            <a:r>
              <a:rPr lang="en-US" altLang="zh-CN" dirty="0"/>
              <a:t>O( n + m )</a:t>
            </a:r>
            <a:r>
              <a:rPr lang="zh-CN" altLang="en-US" dirty="0"/>
              <a:t>（使用</a:t>
            </a:r>
            <a:r>
              <a:rPr lang="en-US" altLang="zh-CN" dirty="0"/>
              <a:t>O( </a:t>
            </a:r>
            <a:r>
              <a:rPr lang="en-US" altLang="zh-CN" dirty="0" err="1"/>
              <a:t>logn</a:t>
            </a:r>
            <a:r>
              <a:rPr lang="en-US" altLang="zh-CN" dirty="0"/>
              <a:t>/</a:t>
            </a:r>
            <a:r>
              <a:rPr lang="en-US" altLang="zh-CN" dirty="0" err="1"/>
              <a:t>logw</a:t>
            </a:r>
            <a:r>
              <a:rPr lang="en-US" altLang="zh-CN" dirty="0"/>
              <a:t> )</a:t>
            </a:r>
            <a:r>
              <a:rPr lang="zh-CN" altLang="en-US" dirty="0"/>
              <a:t>的动态前驱数据结构）</a:t>
            </a:r>
            <a:endParaRPr lang="en-US" altLang="zh-CN" dirty="0"/>
          </a:p>
          <a:p>
            <a:r>
              <a:rPr lang="zh-CN" altLang="en-US" dirty="0"/>
              <a:t>离线可以简单的做到</a:t>
            </a:r>
            <a:r>
              <a:rPr lang="en-US" altLang="zh-CN" dirty="0"/>
              <a:t>O( n + m )</a:t>
            </a:r>
            <a:r>
              <a:rPr lang="zh-CN" altLang="en-US" dirty="0"/>
              <a:t>，压位即可</a:t>
            </a:r>
            <a:endParaRPr lang="zh-CN" altLang="en-US" dirty="0"/>
          </a:p>
          <a:p>
            <a:endParaRPr lang="zh-CN" altLang="en-US" dirty="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Old Driver Tree</a:t>
            </a:r>
            <a:endParaRPr lang="zh-CN" altLang="en-US" dirty="0"/>
          </a:p>
        </p:txBody>
      </p:sp>
      <p:sp>
        <p:nvSpPr>
          <p:cNvPr id="3" name="内容占位符 2"/>
          <p:cNvSpPr>
            <a:spLocks noGrp="1"/>
          </p:cNvSpPr>
          <p:nvPr>
            <p:ph idx="1"/>
          </p:nvPr>
        </p:nvSpPr>
        <p:spPr/>
        <p:txBody>
          <a:bodyPr>
            <a:normAutofit/>
          </a:bodyPr>
          <a:lstStyle/>
          <a:p>
            <a:r>
              <a:rPr lang="zh-CN" altLang="en-US" dirty="0"/>
              <a:t>可以证明复杂度是期望</a:t>
            </a:r>
            <a:r>
              <a:rPr lang="en-US" altLang="zh-CN" dirty="0"/>
              <a:t>O( (</a:t>
            </a:r>
            <a:r>
              <a:rPr lang="en-US" altLang="zh-CN" dirty="0" err="1"/>
              <a:t>n+m</a:t>
            </a:r>
            <a:r>
              <a:rPr lang="en-US" altLang="zh-CN" dirty="0"/>
              <a:t>)</a:t>
            </a:r>
            <a:r>
              <a:rPr lang="en-US" altLang="zh-CN" dirty="0" err="1"/>
              <a:t>logn</a:t>
            </a:r>
            <a:r>
              <a:rPr lang="en-US" altLang="zh-CN" dirty="0"/>
              <a:t> )</a:t>
            </a:r>
            <a:r>
              <a:rPr lang="zh-CN" altLang="en-US" dirty="0"/>
              <a:t>的</a:t>
            </a:r>
            <a:endParaRPr lang="en-US" altLang="zh-CN" dirty="0"/>
          </a:p>
          <a:p>
            <a:r>
              <a:rPr lang="zh-CN" altLang="en-US" dirty="0"/>
              <a:t>假设有</a:t>
            </a:r>
            <a:r>
              <a:rPr lang="en-US" altLang="zh-CN" dirty="0"/>
              <a:t>k</a:t>
            </a:r>
            <a:r>
              <a:rPr lang="zh-CN" altLang="en-US" dirty="0"/>
              <a:t>种操作，其中一种是区间染色，定义势能为颜色段个数</a:t>
            </a:r>
            <a:endParaRPr lang="en-US" altLang="zh-CN" dirty="0"/>
          </a:p>
          <a:p>
            <a:r>
              <a:rPr lang="zh-CN" altLang="en-US" dirty="0"/>
              <a:t>每次操作的时候有两种可能性：</a:t>
            </a:r>
            <a:endParaRPr lang="en-US" altLang="zh-CN" dirty="0"/>
          </a:p>
          <a:p>
            <a:r>
              <a:rPr lang="en-US" altLang="zh-CN" dirty="0"/>
              <a:t>1.</a:t>
            </a:r>
            <a:r>
              <a:rPr lang="zh-CN" altLang="en-US" dirty="0"/>
              <a:t>以</a:t>
            </a:r>
            <a:r>
              <a:rPr lang="en-US" altLang="zh-CN" dirty="0"/>
              <a:t>O( x )</a:t>
            </a:r>
            <a:r>
              <a:rPr lang="zh-CN" altLang="en-US" dirty="0"/>
              <a:t>的代价消除</a:t>
            </a:r>
            <a:r>
              <a:rPr lang="en-US" altLang="zh-CN" dirty="0"/>
              <a:t>O( x )</a:t>
            </a:r>
            <a:r>
              <a:rPr lang="zh-CN" altLang="en-US" dirty="0"/>
              <a:t>势能，势能</a:t>
            </a:r>
            <a:r>
              <a:rPr lang="en-US" altLang="zh-CN" dirty="0"/>
              <a:t>+2</a:t>
            </a:r>
            <a:r>
              <a:rPr lang="zh-CN" altLang="en-US" dirty="0"/>
              <a:t>，概率</a:t>
            </a:r>
            <a:r>
              <a:rPr lang="en-US" altLang="zh-CN" dirty="0"/>
              <a:t>1/k</a:t>
            </a:r>
            <a:endParaRPr lang="en-US" altLang="zh-CN" dirty="0"/>
          </a:p>
          <a:p>
            <a:r>
              <a:rPr lang="en-US" altLang="zh-CN" dirty="0"/>
              <a:t>2.</a:t>
            </a:r>
            <a:r>
              <a:rPr lang="zh-CN" altLang="en-US" dirty="0"/>
              <a:t>以</a:t>
            </a:r>
            <a:r>
              <a:rPr lang="en-US" altLang="zh-CN" dirty="0"/>
              <a:t>O( x )</a:t>
            </a:r>
            <a:r>
              <a:rPr lang="zh-CN" altLang="en-US" dirty="0"/>
              <a:t>的代价啥都没做，势能</a:t>
            </a:r>
            <a:r>
              <a:rPr lang="en-US" altLang="zh-CN" dirty="0"/>
              <a:t>+2</a:t>
            </a:r>
            <a:r>
              <a:rPr lang="zh-CN" altLang="en-US" dirty="0"/>
              <a:t>，概率</a:t>
            </a:r>
            <a:r>
              <a:rPr lang="en-US" altLang="zh-CN" dirty="0"/>
              <a:t>1-1/k</a:t>
            </a:r>
            <a:endParaRPr lang="en-US" altLang="zh-CN" dirty="0"/>
          </a:p>
          <a:p>
            <a:r>
              <a:rPr lang="zh-CN" altLang="en-US" dirty="0"/>
              <a:t>势能的均摊是</a:t>
            </a:r>
            <a:r>
              <a:rPr lang="en-US" altLang="zh-CN" dirty="0"/>
              <a:t>O( n + m )</a:t>
            </a:r>
            <a:endParaRPr lang="en-US" altLang="zh-CN" dirty="0"/>
          </a:p>
          <a:p>
            <a:r>
              <a:rPr lang="zh-CN" altLang="en-US" dirty="0"/>
              <a:t>于是这部分总的代价是</a:t>
            </a:r>
            <a:r>
              <a:rPr lang="en-US" altLang="zh-CN" dirty="0"/>
              <a:t>O( (</a:t>
            </a:r>
            <a:r>
              <a:rPr lang="en-US" altLang="zh-CN" dirty="0" err="1"/>
              <a:t>n+m</a:t>
            </a:r>
            <a:r>
              <a:rPr lang="en-US" altLang="zh-CN" dirty="0"/>
              <a:t>)k )</a:t>
            </a:r>
            <a:endParaRPr lang="en-US" altLang="zh-CN" dirty="0"/>
          </a:p>
          <a:p>
            <a:r>
              <a:rPr lang="zh-CN" altLang="en-US" dirty="0"/>
              <a:t>所以复杂度瓶颈在于平衡树而不是暴力的均摊部分</a:t>
            </a:r>
            <a:r>
              <a:rPr lang="en-US" altLang="zh-CN" dirty="0"/>
              <a:t>…</a:t>
            </a:r>
            <a:endParaRPr lang="zh-CN" altLang="en-US" dirty="0"/>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Old Driver Tree</a:t>
            </a:r>
            <a:endParaRPr lang="zh-CN" altLang="en-US" dirty="0"/>
          </a:p>
        </p:txBody>
      </p:sp>
      <p:sp>
        <p:nvSpPr>
          <p:cNvPr id="3" name="内容占位符 2"/>
          <p:cNvSpPr>
            <a:spLocks noGrp="1"/>
          </p:cNvSpPr>
          <p:nvPr>
            <p:ph idx="1"/>
          </p:nvPr>
        </p:nvSpPr>
        <p:spPr/>
        <p:txBody>
          <a:bodyPr/>
          <a:lstStyle/>
          <a:p>
            <a:r>
              <a:rPr lang="zh-CN" altLang="en-US" dirty="0"/>
              <a:t>应用：</a:t>
            </a:r>
            <a:endParaRPr lang="en-US" altLang="zh-CN" dirty="0"/>
          </a:p>
          <a:p>
            <a:r>
              <a:rPr lang="zh-CN" altLang="en-US" dirty="0"/>
              <a:t>各种题都能用，基本上不会被卡</a:t>
            </a:r>
            <a:endParaRPr lang="en-US" altLang="zh-CN" dirty="0"/>
          </a:p>
          <a:p>
            <a:r>
              <a:rPr lang="zh-CN" altLang="en-US" dirty="0"/>
              <a:t>因为大部分出题人都觉得序列维护的那种数据结构题只需要随机数据就足够强了</a:t>
            </a:r>
            <a:r>
              <a:rPr lang="en-US" altLang="zh-CN" dirty="0"/>
              <a:t>…</a:t>
            </a:r>
            <a:endParaRPr lang="en-US" altLang="zh-CN" dirty="0"/>
          </a:p>
          <a:p>
            <a:r>
              <a:rPr lang="zh-CN" altLang="en-US" dirty="0"/>
              <a:t>不过要注意，别被没有区间染色的部分分给卡了</a:t>
            </a:r>
            <a:r>
              <a:rPr lang="en-US" altLang="zh-CN" dirty="0"/>
              <a:t>…</a:t>
            </a:r>
            <a:endParaRPr lang="en-US" altLang="zh-CN" dirty="0"/>
          </a:p>
          <a:p>
            <a:endParaRPr lang="en-US" altLang="zh-CN" dirty="0"/>
          </a:p>
          <a:p>
            <a:r>
              <a:rPr lang="zh-CN" altLang="en-US" dirty="0">
                <a:solidFill>
                  <a:srgbClr val="FF0000"/>
                </a:solidFill>
              </a:rPr>
              <a:t>可以水掉各种题</a:t>
            </a:r>
            <a:endParaRPr lang="zh-CN" altLang="en-US" dirty="0">
              <a:solidFill>
                <a:srgbClr val="FF0000"/>
              </a:solidFill>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Effect</a:t>
            </a:r>
            <a:endParaRPr lang="zh-CN" altLang="en-US" dirty="0"/>
          </a:p>
        </p:txBody>
      </p:sp>
      <p:pic>
        <p:nvPicPr>
          <p:cNvPr id="4" name="内容占位符 3"/>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464626" y="1700808"/>
            <a:ext cx="4297743" cy="1050458"/>
          </a:xfrm>
        </p:spPr>
      </p:pic>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751267"/>
            <a:ext cx="4238368" cy="1430901"/>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7296" y="4171322"/>
            <a:ext cx="4279473" cy="1050458"/>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1" y="5232625"/>
            <a:ext cx="4222768" cy="1424009"/>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62368" y="1644718"/>
            <a:ext cx="4798128" cy="1180452"/>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30329" y="2851347"/>
            <a:ext cx="3217999" cy="2560742"/>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05372" y="5321307"/>
            <a:ext cx="3344813" cy="135514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三点共线</a:t>
            </a:r>
            <a:endParaRPr lang="zh-CN" altLang="en-US" dirty="0"/>
          </a:p>
        </p:txBody>
      </p:sp>
      <p:pic>
        <p:nvPicPr>
          <p:cNvPr id="5" name="Content Placeholder 4"/>
          <p:cNvPicPr>
            <a:picLocks noGrp="1" noChangeAspect="1"/>
          </p:cNvPicPr>
          <p:nvPr>
            <p:ph idx="1"/>
          </p:nvPr>
        </p:nvPicPr>
        <p:blipFill>
          <a:blip r:embed="rId1"/>
          <a:stretch>
            <a:fillRect/>
          </a:stretch>
        </p:blipFill>
        <p:spPr>
          <a:xfrm>
            <a:off x="838200" y="1892737"/>
            <a:ext cx="3473833" cy="4351338"/>
          </a:xfrm>
        </p:spPr>
      </p:pic>
      <p:pic>
        <p:nvPicPr>
          <p:cNvPr id="7" name="Picture 6"/>
          <p:cNvPicPr>
            <a:picLocks noChangeAspect="1"/>
          </p:cNvPicPr>
          <p:nvPr/>
        </p:nvPicPr>
        <p:blipFill>
          <a:blip r:embed="rId2"/>
          <a:stretch>
            <a:fillRect/>
          </a:stretch>
        </p:blipFill>
        <p:spPr>
          <a:xfrm>
            <a:off x="4062412" y="1766887"/>
            <a:ext cx="4067175" cy="3324225"/>
          </a:xfrm>
          <a:prstGeom prst="rect">
            <a:avLst/>
          </a:prstGeom>
        </p:spPr>
      </p:pic>
      <p:pic>
        <p:nvPicPr>
          <p:cNvPr id="9" name="Picture 8"/>
          <p:cNvPicPr>
            <a:picLocks noChangeAspect="1"/>
          </p:cNvPicPr>
          <p:nvPr/>
        </p:nvPicPr>
        <p:blipFill>
          <a:blip r:embed="rId3"/>
          <a:stretch>
            <a:fillRect/>
          </a:stretch>
        </p:blipFill>
        <p:spPr>
          <a:xfrm>
            <a:off x="7879969" y="1690688"/>
            <a:ext cx="4238625" cy="4667250"/>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CF1446D2 Frequency Problem</a:t>
            </a:r>
            <a:endParaRPr lang="zh-CN" altLang="en-US" dirty="0"/>
          </a:p>
        </p:txBody>
      </p:sp>
      <p:sp>
        <p:nvSpPr>
          <p:cNvPr id="3" name="内容占位符 2"/>
          <p:cNvSpPr>
            <a:spLocks noGrp="1"/>
          </p:cNvSpPr>
          <p:nvPr>
            <p:ph idx="1"/>
          </p:nvPr>
        </p:nvSpPr>
        <p:spPr/>
        <p:txBody>
          <a:bodyPr/>
          <a:lstStyle/>
          <a:p>
            <a:pPr algn="l"/>
            <a:r>
              <a:rPr lang="zh-CN" altLang="en-US" b="0" i="0" dirty="0">
                <a:effectLst/>
                <a:latin typeface="-apple-system"/>
              </a:rPr>
              <a:t>给一个序列</a:t>
            </a:r>
            <a:endParaRPr lang="en-US" altLang="zh-CN" b="0" i="0" dirty="0">
              <a:effectLst/>
              <a:latin typeface="-apple-system"/>
            </a:endParaRPr>
          </a:p>
          <a:p>
            <a:pPr algn="l"/>
            <a:r>
              <a:rPr lang="zh-CN" altLang="en-US" b="0" i="0" dirty="0">
                <a:effectLst/>
                <a:latin typeface="-apple-system"/>
              </a:rPr>
              <a:t>求最长的子段使得其中有至少两个出现次数最多的元素。</a:t>
            </a:r>
            <a:endParaRPr lang="zh-CN" altLang="en-US" b="0" i="0" dirty="0">
              <a:effectLst/>
              <a:latin typeface="-apple-system"/>
            </a:endParaRPr>
          </a:p>
          <a:p>
            <a:pPr algn="l"/>
            <a:r>
              <a:rPr lang="zh-CN" altLang="en-US" b="0" i="0" dirty="0">
                <a:effectLst/>
                <a:latin typeface="-apple-system"/>
              </a:rPr>
              <a:t>输出最长子段长度。</a:t>
            </a:r>
            <a:endParaRPr lang="zh-CN" altLang="en-US" b="0" i="0" dirty="0">
              <a:effectLst/>
              <a:latin typeface="-apple-system"/>
            </a:endParaRPr>
          </a:p>
          <a:p>
            <a:r>
              <a:rPr lang="zh-CN" altLang="en-US" dirty="0"/>
              <a:t>我加强一下，</a:t>
            </a:r>
            <a:r>
              <a:rPr lang="en-US" altLang="zh-CN" dirty="0"/>
              <a:t>n&lt;=1e6</a:t>
            </a:r>
            <a:endParaRPr lang="zh-CN" altLang="en-US" dirty="0"/>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可以证明，这两个出现次数最多的元素中，必定有一个是全局的众数</a:t>
            </a:r>
            <a:endParaRPr lang="zh-CN" altLang="en-US" dirty="0"/>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假设众数</a:t>
            </a:r>
            <a:r>
              <a:rPr lang="en-US" altLang="zh-CN" dirty="0"/>
              <a:t>x</a:t>
            </a:r>
            <a:r>
              <a:rPr lang="zh-CN" altLang="en-US" dirty="0"/>
              <a:t>出现次数为</a:t>
            </a:r>
            <a:r>
              <a:rPr lang="en-US" altLang="zh-CN" dirty="0"/>
              <a:t>a</a:t>
            </a:r>
            <a:r>
              <a:rPr lang="zh-CN" altLang="en-US" dirty="0"/>
              <a:t>，我们目前考虑一个值</a:t>
            </a:r>
            <a:r>
              <a:rPr lang="en-US" altLang="zh-CN" dirty="0"/>
              <a:t>y</a:t>
            </a:r>
            <a:r>
              <a:rPr lang="zh-CN" altLang="en-US" dirty="0"/>
              <a:t>，计算</a:t>
            </a:r>
            <a:r>
              <a:rPr lang="en-US" altLang="zh-CN" dirty="0"/>
              <a:t>y</a:t>
            </a:r>
            <a:r>
              <a:rPr lang="zh-CN" altLang="en-US" dirty="0"/>
              <a:t>与</a:t>
            </a:r>
            <a:r>
              <a:rPr lang="en-US" altLang="zh-CN" dirty="0"/>
              <a:t>x</a:t>
            </a:r>
            <a:r>
              <a:rPr lang="zh-CN" altLang="en-US" dirty="0"/>
              <a:t>的答案最大是多少，</a:t>
            </a:r>
            <a:r>
              <a:rPr lang="en-US" altLang="zh-CN" dirty="0"/>
              <a:t>y</a:t>
            </a:r>
            <a:r>
              <a:rPr lang="zh-CN" altLang="en-US" dirty="0"/>
              <a:t>出现</a:t>
            </a:r>
            <a:r>
              <a:rPr lang="en-US" altLang="zh-CN" dirty="0"/>
              <a:t>b</a:t>
            </a:r>
            <a:r>
              <a:rPr lang="zh-CN" altLang="en-US" dirty="0"/>
              <a:t>次</a:t>
            </a:r>
            <a:endParaRPr lang="en-US" altLang="zh-CN" dirty="0"/>
          </a:p>
          <a:p>
            <a:r>
              <a:rPr lang="zh-CN" altLang="en-US" dirty="0"/>
              <a:t>我们如果得到一个</a:t>
            </a:r>
            <a:r>
              <a:rPr lang="en-US" altLang="zh-CN" dirty="0"/>
              <a:t>O(</a:t>
            </a:r>
            <a:r>
              <a:rPr lang="en-US" altLang="zh-CN" dirty="0" err="1"/>
              <a:t>a+b</a:t>
            </a:r>
            <a:r>
              <a:rPr lang="en-US" altLang="zh-CN" dirty="0"/>
              <a:t>)</a:t>
            </a:r>
            <a:r>
              <a:rPr lang="zh-CN" altLang="en-US" dirty="0"/>
              <a:t>的算法，这个题就是根号题了</a:t>
            </a:r>
            <a:endParaRPr lang="en-US" altLang="zh-CN" dirty="0"/>
          </a:p>
          <a:p>
            <a:r>
              <a:rPr lang="zh-CN" altLang="en-US" dirty="0"/>
              <a:t>我们要得到一个</a:t>
            </a:r>
            <a:r>
              <a:rPr lang="en-US" altLang="zh-CN" dirty="0"/>
              <a:t>O(b*polylog(n))</a:t>
            </a:r>
            <a:r>
              <a:rPr lang="zh-CN" altLang="en-US" dirty="0"/>
              <a:t>的算法</a:t>
            </a:r>
            <a:endParaRPr lang="zh-CN" altLang="en-US" dirty="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初始将每个</a:t>
            </a:r>
            <a:r>
              <a:rPr lang="en-US" altLang="zh-CN" dirty="0"/>
              <a:t>x</a:t>
            </a:r>
            <a:r>
              <a:rPr lang="zh-CN" altLang="en-US" dirty="0"/>
              <a:t>出现的位置标记为无意义的位置</a:t>
            </a:r>
            <a:endParaRPr lang="en-US" altLang="zh-CN" dirty="0"/>
          </a:p>
          <a:p>
            <a:r>
              <a:rPr lang="zh-CN" altLang="en-US" dirty="0"/>
              <a:t>我们枚举</a:t>
            </a:r>
            <a:r>
              <a:rPr lang="en-US" altLang="zh-CN" dirty="0"/>
              <a:t>y</a:t>
            </a:r>
            <a:r>
              <a:rPr lang="zh-CN" altLang="en-US" dirty="0"/>
              <a:t>出现的每个位置，然后找离这些位置最近的</a:t>
            </a:r>
            <a:r>
              <a:rPr lang="en-US" altLang="zh-CN" dirty="0"/>
              <a:t>x</a:t>
            </a:r>
            <a:r>
              <a:rPr lang="zh-CN" altLang="en-US" dirty="0"/>
              <a:t>出现的无意义位置（左右两边都找），然后将这些位置标记为有意义的位置</a:t>
            </a:r>
            <a:endParaRPr lang="en-US" altLang="zh-CN" dirty="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可以证明标记结束后无意义的位置和答案无关</a:t>
            </a:r>
            <a:endParaRPr lang="zh-CN" altLang="en-US" dirty="0"/>
          </a:p>
          <a:p>
            <a:r>
              <a:rPr lang="zh-CN" altLang="en-US" dirty="0"/>
              <a:t>一个位置</a:t>
            </a:r>
            <a:r>
              <a:rPr lang="en-US" altLang="zh-CN" dirty="0"/>
              <a:t>A</a:t>
            </a:r>
            <a:r>
              <a:rPr lang="zh-CN" altLang="en-US" dirty="0"/>
              <a:t>无意义，即对其前面所有</a:t>
            </a:r>
            <a:r>
              <a:rPr lang="en-US" altLang="zh-CN" dirty="0"/>
              <a:t>y</a:t>
            </a:r>
            <a:r>
              <a:rPr lang="zh-CN" altLang="en-US" dirty="0"/>
              <a:t>出现的位置</a:t>
            </a:r>
            <a:r>
              <a:rPr lang="en-US" altLang="zh-CN" dirty="0"/>
              <a:t>B</a:t>
            </a:r>
            <a:r>
              <a:rPr lang="zh-CN" altLang="en-US" dirty="0"/>
              <a:t>，</a:t>
            </a:r>
            <a:r>
              <a:rPr lang="en-US" altLang="zh-CN" dirty="0"/>
              <a:t>[B,A]</a:t>
            </a:r>
            <a:r>
              <a:rPr lang="zh-CN" altLang="en-US" dirty="0"/>
              <a:t>之间一定</a:t>
            </a:r>
            <a:r>
              <a:rPr lang="en-US" altLang="zh-CN" dirty="0"/>
              <a:t>x</a:t>
            </a:r>
            <a:r>
              <a:rPr lang="zh-CN" altLang="en-US" dirty="0"/>
              <a:t>出现次数</a:t>
            </a:r>
            <a:r>
              <a:rPr lang="en-US" altLang="zh-CN" dirty="0"/>
              <a:t>&gt;y</a:t>
            </a:r>
            <a:r>
              <a:rPr lang="zh-CN" altLang="en-US" dirty="0"/>
              <a:t>，同理对后面也成立，所以这个位置不可能是答案端点</a:t>
            </a:r>
            <a:endParaRPr lang="en-US" altLang="zh-CN" dirty="0"/>
          </a:p>
          <a:p>
            <a:r>
              <a:rPr lang="zh-CN" altLang="en-US" dirty="0"/>
              <a:t>所以只有</a:t>
            </a:r>
            <a:r>
              <a:rPr lang="en-US" altLang="zh-CN" dirty="0"/>
              <a:t>O(b)</a:t>
            </a:r>
            <a:r>
              <a:rPr lang="zh-CN" altLang="en-US" dirty="0"/>
              <a:t>个可能的答案端点，这里用线段树维护就是</a:t>
            </a:r>
            <a:r>
              <a:rPr lang="en-US" altLang="zh-CN" dirty="0"/>
              <a:t>O(</a:t>
            </a:r>
            <a:r>
              <a:rPr lang="en-US" altLang="zh-CN" dirty="0" err="1"/>
              <a:t>blogn</a:t>
            </a:r>
            <a:r>
              <a:rPr lang="en-US" altLang="zh-CN" dirty="0"/>
              <a:t>)</a:t>
            </a:r>
            <a:r>
              <a:rPr lang="zh-CN" altLang="en-US" dirty="0"/>
              <a:t>的</a:t>
            </a:r>
            <a:endParaRPr lang="zh-CN" altLang="en-US" dirty="0"/>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由于所有数的出现次数和为</a:t>
            </a:r>
            <a:r>
              <a:rPr lang="en-US" altLang="zh-CN" dirty="0"/>
              <a:t>n</a:t>
            </a:r>
            <a:endParaRPr lang="en-US" altLang="zh-CN" dirty="0"/>
          </a:p>
          <a:p>
            <a:r>
              <a:rPr lang="zh-CN" altLang="en-US" dirty="0"/>
              <a:t>所以得到一个</a:t>
            </a:r>
            <a:r>
              <a:rPr lang="en-US" altLang="zh-CN" dirty="0"/>
              <a:t>O(</a:t>
            </a:r>
            <a:r>
              <a:rPr lang="en-US" altLang="zh-CN" dirty="0" err="1"/>
              <a:t>nlogn</a:t>
            </a:r>
            <a:r>
              <a:rPr lang="en-US" altLang="zh-CN" dirty="0"/>
              <a:t>)</a:t>
            </a:r>
            <a:r>
              <a:rPr lang="zh-CN" altLang="en-US" dirty="0"/>
              <a:t>的算法</a:t>
            </a:r>
            <a:endParaRPr lang="zh-CN" altLang="en-US" dirty="0"/>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Luogu4062 [Code+#1]Yazid </a:t>
            </a:r>
            <a:r>
              <a:rPr lang="zh-CN" altLang="en-US" dirty="0"/>
              <a:t>的新生舞会</a:t>
            </a:r>
            <a:endParaRPr lang="zh-CN" altLang="en-US" dirty="0"/>
          </a:p>
        </p:txBody>
      </p:sp>
      <p:sp>
        <p:nvSpPr>
          <p:cNvPr id="7" name="内容占位符 6"/>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r>
              <a:rPr lang="en-US" altLang="zh-CN" dirty="0"/>
              <a:t>n&lt;=5e5</a:t>
            </a:r>
            <a:endParaRPr lang="zh-CN" altLang="en-US" dirty="0"/>
          </a:p>
        </p:txBody>
      </p:sp>
      <p:pic>
        <p:nvPicPr>
          <p:cNvPr id="8" name="内容占位符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38199" y="1690688"/>
            <a:ext cx="8542897" cy="2168248"/>
          </a:xfrm>
          <a:prstGeom prst="rect">
            <a:avLst/>
          </a:prstGeom>
        </p:spPr>
      </p:pic>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令</a:t>
            </a:r>
            <a:r>
              <a:rPr lang="en-US" altLang="zh-CN" dirty="0"/>
              <a:t>x=1 -&gt; n</a:t>
            </a:r>
            <a:endParaRPr lang="en-US" altLang="zh-CN" dirty="0"/>
          </a:p>
          <a:p>
            <a:r>
              <a:rPr lang="zh-CN" altLang="en-US" dirty="0"/>
              <a:t>求有多少区间出现次数过半的元素为</a:t>
            </a:r>
            <a:r>
              <a:rPr lang="en-US" altLang="zh-CN" dirty="0"/>
              <a:t>x</a:t>
            </a:r>
            <a:endParaRPr lang="en-US" altLang="zh-CN" dirty="0"/>
          </a:p>
          <a:p>
            <a:r>
              <a:rPr lang="zh-CN" altLang="en-US" dirty="0"/>
              <a:t>和上一题一样，我们把所有</a:t>
            </a:r>
            <a:r>
              <a:rPr lang="en-US" altLang="zh-CN" dirty="0"/>
              <a:t>x</a:t>
            </a:r>
            <a:r>
              <a:rPr lang="zh-CN" altLang="en-US" dirty="0"/>
              <a:t>出现的位置，其前后第一个非</a:t>
            </a:r>
            <a:r>
              <a:rPr lang="en-US" altLang="zh-CN" dirty="0"/>
              <a:t>x</a:t>
            </a:r>
            <a:r>
              <a:rPr lang="zh-CN" altLang="en-US" dirty="0"/>
              <a:t>的位置标记</a:t>
            </a:r>
            <a:endParaRPr lang="en-US" altLang="zh-CN" dirty="0"/>
          </a:p>
          <a:p>
            <a:r>
              <a:rPr lang="zh-CN" altLang="en-US" dirty="0"/>
              <a:t>然后一个非</a:t>
            </a:r>
            <a:r>
              <a:rPr lang="en-US" altLang="zh-CN" dirty="0"/>
              <a:t>x</a:t>
            </a:r>
            <a:r>
              <a:rPr lang="zh-CN" altLang="en-US" dirty="0"/>
              <a:t>的位置没有被标记，等价于任何包含这个位置的区间，其内部</a:t>
            </a:r>
            <a:r>
              <a:rPr lang="en-US" altLang="zh-CN" dirty="0"/>
              <a:t>x</a:t>
            </a:r>
            <a:r>
              <a:rPr lang="zh-CN" altLang="en-US" dirty="0"/>
              <a:t>出现次数都</a:t>
            </a:r>
            <a:r>
              <a:rPr lang="en-US" altLang="zh-CN" dirty="0"/>
              <a:t>&lt;=</a:t>
            </a:r>
            <a:r>
              <a:rPr lang="zh-CN" altLang="en-US" dirty="0"/>
              <a:t>其他值出现次数</a:t>
            </a:r>
            <a:endParaRPr lang="en-US" altLang="zh-CN" dirty="0"/>
          </a:p>
          <a:p>
            <a:r>
              <a:rPr lang="zh-CN" altLang="en-US" dirty="0"/>
              <a:t>于是对答案有贡献的区间一定是被标记的连续区间的子区间</a:t>
            </a:r>
            <a:endParaRPr lang="en-US" altLang="zh-CN" dirty="0"/>
          </a:p>
          <a:p>
            <a:r>
              <a:rPr lang="zh-CN" altLang="en-US" dirty="0"/>
              <a:t>这些连续区间长度和为</a:t>
            </a:r>
            <a:r>
              <a:rPr lang="en-US" altLang="zh-CN" dirty="0"/>
              <a:t>O(n)</a:t>
            </a:r>
            <a:endParaRPr lang="zh-CN" altLang="en-US" dirty="0"/>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考虑每段被连续标记的区间</a:t>
            </a:r>
            <a:endParaRPr lang="en-US" altLang="zh-CN" dirty="0"/>
          </a:p>
          <a:p>
            <a:r>
              <a:rPr lang="zh-CN" altLang="en-US" dirty="0"/>
              <a:t>将</a:t>
            </a:r>
            <a:r>
              <a:rPr lang="en-US" altLang="zh-CN" dirty="0"/>
              <a:t>x</a:t>
            </a:r>
            <a:r>
              <a:rPr lang="zh-CN" altLang="en-US" dirty="0"/>
              <a:t>位置设为</a:t>
            </a:r>
            <a:r>
              <a:rPr lang="en-US" altLang="zh-CN" dirty="0"/>
              <a:t>+1</a:t>
            </a:r>
            <a:r>
              <a:rPr lang="zh-CN" altLang="en-US" dirty="0"/>
              <a:t>，非</a:t>
            </a:r>
            <a:r>
              <a:rPr lang="en-US" altLang="zh-CN" dirty="0"/>
              <a:t>x</a:t>
            </a:r>
            <a:r>
              <a:rPr lang="zh-CN" altLang="en-US" dirty="0"/>
              <a:t>位置设为</a:t>
            </a:r>
            <a:r>
              <a:rPr lang="en-US" altLang="zh-CN" dirty="0"/>
              <a:t>-1</a:t>
            </a:r>
            <a:endParaRPr lang="en-US" altLang="zh-CN" dirty="0"/>
          </a:p>
          <a:p>
            <a:r>
              <a:rPr lang="zh-CN" altLang="en-US" dirty="0"/>
              <a:t>记</a:t>
            </a:r>
            <a:r>
              <a:rPr lang="en-US" altLang="zh-CN" dirty="0"/>
              <a:t>pre[</a:t>
            </a:r>
            <a:r>
              <a:rPr lang="en-US" altLang="zh-CN" dirty="0" err="1"/>
              <a:t>i</a:t>
            </a:r>
            <a:r>
              <a:rPr lang="en-US" altLang="zh-CN" dirty="0"/>
              <a:t>]=pre[i-1]+(a[</a:t>
            </a:r>
            <a:r>
              <a:rPr lang="en-US" altLang="zh-CN" dirty="0" err="1"/>
              <a:t>i</a:t>
            </a:r>
            <a:r>
              <a:rPr lang="en-US" altLang="zh-CN" dirty="0"/>
              <a:t>]==x?1:-1)</a:t>
            </a:r>
            <a:endParaRPr lang="en-US" altLang="zh-CN" dirty="0"/>
          </a:p>
          <a:p>
            <a:r>
              <a:rPr lang="zh-CN" altLang="en-US" dirty="0"/>
              <a:t>一个区间</a:t>
            </a:r>
            <a:r>
              <a:rPr lang="en-US" altLang="zh-CN" dirty="0"/>
              <a:t>(</a:t>
            </a:r>
            <a:r>
              <a:rPr lang="en-US" altLang="zh-CN" dirty="0" err="1"/>
              <a:t>i,j</a:t>
            </a:r>
            <a:r>
              <a:rPr lang="en-US" altLang="zh-CN" dirty="0"/>
              <a:t>)</a:t>
            </a:r>
            <a:r>
              <a:rPr lang="zh-CN" altLang="en-US" dirty="0"/>
              <a:t>对答案有贡献等价于</a:t>
            </a:r>
            <a:r>
              <a:rPr lang="en-US" altLang="zh-CN" dirty="0"/>
              <a:t>pre[j]-pre[i-1]&gt;0</a:t>
            </a:r>
            <a:r>
              <a:rPr lang="zh-CN" altLang="en-US" dirty="0"/>
              <a:t>且</a:t>
            </a:r>
            <a:r>
              <a:rPr lang="en-US" altLang="zh-CN" dirty="0"/>
              <a:t>j&gt;I</a:t>
            </a:r>
            <a:endParaRPr lang="en-US" altLang="zh-CN" dirty="0"/>
          </a:p>
          <a:p>
            <a:r>
              <a:rPr lang="zh-CN" altLang="en-US" dirty="0"/>
              <a:t>这个就是个顺序对，直接做就行</a:t>
            </a:r>
            <a:endParaRPr lang="en-US" altLang="zh-CN" dirty="0"/>
          </a:p>
          <a:p>
            <a:endParaRPr lang="en-US" altLang="zh-CN" dirty="0"/>
          </a:p>
          <a:p>
            <a:r>
              <a:rPr lang="zh-CN" altLang="en-US" dirty="0"/>
              <a:t>总时间复杂度</a:t>
            </a:r>
            <a:r>
              <a:rPr lang="en-US" altLang="zh-CN" dirty="0"/>
              <a:t>O(</a:t>
            </a:r>
            <a:r>
              <a:rPr lang="en-US" altLang="zh-CN" dirty="0" err="1"/>
              <a:t>nlogn</a:t>
            </a:r>
            <a:r>
              <a:rPr lang="en-US" altLang="zh-CN" dirty="0"/>
              <a:t>)</a:t>
            </a:r>
            <a:endParaRPr lang="en-US" altLang="zh-CN" dirty="0"/>
          </a:p>
          <a:p>
            <a:r>
              <a:rPr lang="zh-CN" altLang="en-US"/>
              <a:t>其实这两题都能线性</a:t>
            </a:r>
            <a:endParaRPr lang="zh-CN" altLang="en-US" dirty="0"/>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Luogu5073 [Ynoi2015]</a:t>
            </a:r>
            <a:r>
              <a:rPr lang="ja-JP" altLang="en-US" dirty="0">
                <a:latin typeface="宋体" panose="02010600030101010101" pitchFamily="2" charset="-122"/>
                <a:ea typeface="宋体" panose="02010600030101010101" pitchFamily="2" charset="-122"/>
              </a:rPr>
              <a:t>世界で一番幸せな女の子</a:t>
            </a:r>
            <a:endParaRPr lang="zh-CN" altLang="en-US" dirty="0">
              <a:latin typeface="宋体" panose="02010600030101010101" pitchFamily="2" charset="-122"/>
              <a:ea typeface="宋体" panose="02010600030101010101" pitchFamily="2" charset="-122"/>
            </a:endParaRPr>
          </a:p>
        </p:txBody>
      </p:sp>
      <p:sp>
        <p:nvSpPr>
          <p:cNvPr id="3" name="内容占位符 2"/>
          <p:cNvSpPr>
            <a:spLocks noGrp="1"/>
          </p:cNvSpPr>
          <p:nvPr>
            <p:ph idx="1"/>
          </p:nvPr>
        </p:nvSpPr>
        <p:spPr/>
        <p:txBody>
          <a:bodyPr>
            <a:normAutofit/>
          </a:bodyPr>
          <a:lstStyle/>
          <a:p>
            <a:r>
              <a:rPr lang="zh-CN" altLang="en-US" dirty="0"/>
              <a:t>维护序列支持：</a:t>
            </a:r>
            <a:endParaRPr lang="en-US" altLang="zh-CN" dirty="0"/>
          </a:p>
          <a:p>
            <a:r>
              <a:rPr lang="en-US" altLang="zh-CN" dirty="0"/>
              <a:t>1.</a:t>
            </a:r>
            <a:r>
              <a:rPr lang="zh-CN" altLang="en-US" dirty="0"/>
              <a:t>全局加</a:t>
            </a:r>
            <a:endParaRPr lang="en-US" altLang="zh-CN" dirty="0"/>
          </a:p>
          <a:p>
            <a:r>
              <a:rPr lang="en-US" altLang="zh-CN" dirty="0"/>
              <a:t>2.</a:t>
            </a:r>
            <a:r>
              <a:rPr lang="zh-CN" altLang="en-US" dirty="0"/>
              <a:t>区间最大子段和</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折线</a:t>
            </a:r>
            <a:endParaRPr lang="zh-CN" altLang="en-US" dirty="0"/>
          </a:p>
        </p:txBody>
      </p:sp>
      <p:pic>
        <p:nvPicPr>
          <p:cNvPr id="5" name="Content Placeholder 4"/>
          <p:cNvPicPr>
            <a:picLocks noGrp="1" noChangeAspect="1"/>
          </p:cNvPicPr>
          <p:nvPr>
            <p:ph idx="1"/>
          </p:nvPr>
        </p:nvPicPr>
        <p:blipFill>
          <a:blip r:embed="rId1"/>
          <a:stretch>
            <a:fillRect/>
          </a:stretch>
        </p:blipFill>
        <p:spPr>
          <a:xfrm>
            <a:off x="838200" y="1690688"/>
            <a:ext cx="2963337" cy="4351338"/>
          </a:xfrm>
        </p:spPr>
      </p:pic>
      <p:pic>
        <p:nvPicPr>
          <p:cNvPr id="7" name="Picture 6"/>
          <p:cNvPicPr>
            <a:picLocks noChangeAspect="1"/>
          </p:cNvPicPr>
          <p:nvPr/>
        </p:nvPicPr>
        <p:blipFill>
          <a:blip r:embed="rId2"/>
          <a:stretch>
            <a:fillRect/>
          </a:stretch>
        </p:blipFill>
        <p:spPr>
          <a:xfrm>
            <a:off x="7629525" y="1825130"/>
            <a:ext cx="4562475" cy="3543300"/>
          </a:xfrm>
          <a:prstGeom prst="rect">
            <a:avLst/>
          </a:prstGeom>
        </p:spPr>
      </p:pic>
      <p:pic>
        <p:nvPicPr>
          <p:cNvPr id="9" name="Picture 8"/>
          <p:cNvPicPr>
            <a:picLocks noChangeAspect="1"/>
          </p:cNvPicPr>
          <p:nvPr/>
        </p:nvPicPr>
        <p:blipFill>
          <a:blip r:embed="rId3"/>
          <a:stretch>
            <a:fillRect/>
          </a:stretch>
        </p:blipFill>
        <p:spPr>
          <a:xfrm>
            <a:off x="3689189" y="1690688"/>
            <a:ext cx="4276725" cy="4714875"/>
          </a:xfrm>
          <a:prstGeom prst="rect">
            <a:avLst/>
          </a:prstGeom>
        </p:spPr>
      </p:pic>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normAutofit/>
          </a:bodyPr>
          <a:lstStyle/>
          <a:p>
            <a:r>
              <a:rPr lang="zh-CN" altLang="en-US" dirty="0"/>
              <a:t>由于可以加负数</a:t>
            </a:r>
            <a:endParaRPr lang="en-US" altLang="zh-CN" dirty="0"/>
          </a:p>
          <a:p>
            <a:r>
              <a:rPr lang="zh-CN" altLang="en-US" dirty="0"/>
              <a:t>设</a:t>
            </a:r>
            <a:r>
              <a:rPr lang="en-US" altLang="zh-CN" dirty="0"/>
              <a:t>pre[x]</a:t>
            </a:r>
            <a:r>
              <a:rPr lang="zh-CN" altLang="en-US" dirty="0"/>
              <a:t>为</a:t>
            </a:r>
            <a:r>
              <a:rPr lang="en-US" altLang="zh-CN" dirty="0"/>
              <a:t>x</a:t>
            </a:r>
            <a:r>
              <a:rPr lang="zh-CN" altLang="en-US" dirty="0"/>
              <a:t>时刻全局加的值</a:t>
            </a:r>
            <a:endParaRPr lang="en-US" altLang="zh-CN" dirty="0"/>
          </a:p>
          <a:p>
            <a:r>
              <a:rPr lang="zh-CN" altLang="en-US" dirty="0"/>
              <a:t>按照</a:t>
            </a:r>
            <a:r>
              <a:rPr lang="en-US" altLang="zh-CN" dirty="0"/>
              <a:t>pre</a:t>
            </a:r>
            <a:r>
              <a:rPr lang="zh-CN" altLang="en-US" dirty="0"/>
              <a:t>从小到大处理</a:t>
            </a:r>
            <a:endParaRPr lang="en-US" altLang="zh-CN" dirty="0"/>
          </a:p>
          <a:p>
            <a:r>
              <a:rPr lang="zh-CN" altLang="en-US" dirty="0"/>
              <a:t>这样就转换为了只加正数</a:t>
            </a:r>
            <a:endParaRPr lang="zh-CN" altLang="en-US" dirty="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normAutofit/>
          </a:bodyPr>
          <a:lstStyle/>
          <a:p>
            <a:r>
              <a:rPr lang="zh-CN" altLang="en-US" dirty="0"/>
              <a:t>考虑分块</a:t>
            </a:r>
            <a:endParaRPr lang="en-US" altLang="zh-CN" dirty="0"/>
          </a:p>
          <a:p>
            <a:r>
              <a:rPr lang="zh-CN" altLang="en-US" dirty="0"/>
              <a:t>每块维护一下块内长为</a:t>
            </a:r>
            <a:r>
              <a:rPr lang="en-US" altLang="zh-CN" dirty="0"/>
              <a:t>1…</a:t>
            </a:r>
            <a:r>
              <a:rPr lang="en-US" altLang="zh-CN" dirty="0" err="1"/>
              <a:t>sqrt</a:t>
            </a:r>
            <a:r>
              <a:rPr lang="en-US" altLang="zh-CN" dirty="0"/>
              <a:t>(n)</a:t>
            </a:r>
            <a:r>
              <a:rPr lang="zh-CN" altLang="en-US" dirty="0"/>
              <a:t>的最大前缀，最大后缀，最大子段和</a:t>
            </a:r>
            <a:endParaRPr lang="en-US" altLang="zh-CN" dirty="0"/>
          </a:p>
          <a:p>
            <a:r>
              <a:rPr lang="zh-CN" altLang="en-US" dirty="0"/>
              <a:t>如果一个整块加了，那么这个整块块内的最大子段长度肯定是不降的</a:t>
            </a:r>
            <a:endParaRPr lang="zh-CN" altLang="en-US" dirty="0"/>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normAutofit/>
          </a:bodyPr>
          <a:lstStyle/>
          <a:p>
            <a:r>
              <a:rPr lang="zh-CN" altLang="en-US" dirty="0"/>
              <a:t>每次查询的时候按照当前的全局加标记确定出每个块内的最大子段和</a:t>
            </a:r>
            <a:endParaRPr lang="en-US" altLang="zh-CN" dirty="0"/>
          </a:p>
          <a:p>
            <a:r>
              <a:rPr lang="zh-CN" altLang="en-US" dirty="0"/>
              <a:t>然后把跨块的询问用左边块的最大后缀和右边块的最大前缀拼起来</a:t>
            </a:r>
            <a:endParaRPr lang="en-US" altLang="zh-CN" dirty="0"/>
          </a:p>
          <a:p>
            <a:r>
              <a:rPr lang="zh-CN" altLang="en-US" dirty="0"/>
              <a:t>即可</a:t>
            </a:r>
            <a:endParaRPr lang="en-US" altLang="zh-CN" dirty="0"/>
          </a:p>
          <a:p>
            <a:endParaRPr lang="en-US" altLang="zh-CN" dirty="0"/>
          </a:p>
          <a:p>
            <a:r>
              <a:rPr lang="zh-CN" altLang="en-US" dirty="0"/>
              <a:t>总复杂度</a:t>
            </a:r>
            <a:r>
              <a:rPr lang="en-US" altLang="zh-CN" dirty="0"/>
              <a:t>O( </a:t>
            </a:r>
            <a:r>
              <a:rPr lang="en-US" altLang="zh-CN" dirty="0" err="1"/>
              <a:t>msqrt</a:t>
            </a:r>
            <a:r>
              <a:rPr lang="en-US" altLang="zh-CN" dirty="0"/>
              <a:t>(n) + </a:t>
            </a:r>
            <a:r>
              <a:rPr lang="en-US" altLang="zh-CN" dirty="0" err="1"/>
              <a:t>nsqrt</a:t>
            </a:r>
            <a:r>
              <a:rPr lang="en-US" altLang="zh-CN" dirty="0"/>
              <a:t>(n) )</a:t>
            </a:r>
            <a:endParaRPr lang="zh-CN" altLang="en-US" dirty="0"/>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normAutofit/>
          </a:bodyPr>
          <a:lstStyle/>
          <a:p>
            <a:r>
              <a:rPr lang="zh-CN" altLang="en-US" dirty="0"/>
              <a:t>这个根号太屑了，考虑</a:t>
            </a:r>
            <a:r>
              <a:rPr lang="en-US" altLang="zh-CN" dirty="0"/>
              <a:t>poly log</a:t>
            </a:r>
            <a:endParaRPr lang="zh-CN" altLang="en-US" dirty="0"/>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normAutofit/>
          </a:bodyPr>
          <a:lstStyle/>
          <a:p>
            <a:r>
              <a:rPr lang="zh-CN" altLang="en-US" dirty="0"/>
              <a:t>线段树维护：</a:t>
            </a:r>
            <a:endParaRPr lang="en-US" altLang="zh-CN" dirty="0"/>
          </a:p>
          <a:p>
            <a:r>
              <a:rPr lang="zh-CN" altLang="en-US" dirty="0"/>
              <a:t>每个节点的左，右，内部最大子段和的凸函数</a:t>
            </a:r>
            <a:endParaRPr lang="en-US" altLang="zh-CN" dirty="0"/>
          </a:p>
          <a:p>
            <a:r>
              <a:rPr lang="zh-CN" altLang="en-US" dirty="0"/>
              <a:t>凸函数是一个区间的半平面交，每个下标</a:t>
            </a:r>
            <a:r>
              <a:rPr lang="en-US" altLang="zh-CN" dirty="0"/>
              <a:t>x</a:t>
            </a:r>
            <a:r>
              <a:rPr lang="zh-CN" altLang="en-US" dirty="0"/>
              <a:t>对应的意义是这个节点被整体加了</a:t>
            </a:r>
            <a:r>
              <a:rPr lang="en-US" altLang="zh-CN" dirty="0"/>
              <a:t>x</a:t>
            </a:r>
            <a:r>
              <a:rPr lang="zh-CN" altLang="en-US" dirty="0"/>
              <a:t>后，该节点的左，右，内部最大子段和的值是多少</a:t>
            </a:r>
            <a:endParaRPr lang="en-US" altLang="zh-CN" dirty="0"/>
          </a:p>
          <a:p>
            <a:r>
              <a:rPr lang="zh-CN" altLang="en-US" dirty="0"/>
              <a:t>设左最大子段和是</a:t>
            </a:r>
            <a:r>
              <a:rPr lang="en-US" altLang="zh-CN" dirty="0"/>
              <a:t>pre</a:t>
            </a:r>
            <a:r>
              <a:rPr lang="zh-CN" altLang="en-US" dirty="0"/>
              <a:t>，右最大子段和是</a:t>
            </a:r>
            <a:r>
              <a:rPr lang="en-US" altLang="zh-CN" dirty="0" err="1"/>
              <a:t>suf</a:t>
            </a:r>
            <a:r>
              <a:rPr lang="zh-CN" altLang="en-US" dirty="0"/>
              <a:t>，内部最大子段和是</a:t>
            </a:r>
            <a:r>
              <a:rPr lang="en-US" altLang="zh-CN" dirty="0"/>
              <a:t>mid</a:t>
            </a:r>
            <a:endParaRPr lang="en-US" altLang="zh-CN" dirty="0"/>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normAutofit/>
          </a:bodyPr>
          <a:lstStyle/>
          <a:p>
            <a:r>
              <a:rPr lang="zh-CN" altLang="en-US" sz="2400" dirty="0"/>
              <a:t>然后建树的时候可以发现</a:t>
            </a:r>
            <a:endParaRPr lang="en-US" altLang="zh-CN" sz="2400" dirty="0"/>
          </a:p>
          <a:p>
            <a:r>
              <a:rPr lang="en-US" altLang="zh-CN" sz="2400" dirty="0"/>
              <a:t>cur -&gt; pre[</a:t>
            </a:r>
            <a:r>
              <a:rPr lang="en-US" altLang="zh-CN" sz="2400" dirty="0" err="1"/>
              <a:t>i</a:t>
            </a:r>
            <a:r>
              <a:rPr lang="en-US" altLang="zh-CN" sz="2400" dirty="0"/>
              <a:t>] = max( cur -&gt; left -&gt; pre[</a:t>
            </a:r>
            <a:r>
              <a:rPr lang="en-US" altLang="zh-CN" sz="2400" dirty="0" err="1"/>
              <a:t>i</a:t>
            </a:r>
            <a:r>
              <a:rPr lang="en-US" altLang="zh-CN" sz="2400" dirty="0"/>
              <a:t>] , cur -&gt; right -&gt; pre[</a:t>
            </a:r>
            <a:r>
              <a:rPr lang="en-US" altLang="zh-CN" sz="2400" dirty="0" err="1"/>
              <a:t>i</a:t>
            </a:r>
            <a:r>
              <a:rPr lang="en-US" altLang="zh-CN" sz="2400" dirty="0"/>
              <a:t>] + cur -&gt; left -&gt; sum );</a:t>
            </a:r>
            <a:endParaRPr lang="en-US" altLang="zh-CN" sz="2400" dirty="0"/>
          </a:p>
          <a:p>
            <a:r>
              <a:rPr lang="en-US" altLang="zh-CN" sz="2400" dirty="0"/>
              <a:t>cur -&gt; </a:t>
            </a:r>
            <a:r>
              <a:rPr lang="en-US" altLang="zh-CN" sz="2400" dirty="0" err="1"/>
              <a:t>suf</a:t>
            </a:r>
            <a:r>
              <a:rPr lang="en-US" altLang="zh-CN" sz="2400" dirty="0"/>
              <a:t>[</a:t>
            </a:r>
            <a:r>
              <a:rPr lang="en-US" altLang="zh-CN" sz="2400" dirty="0" err="1"/>
              <a:t>i</a:t>
            </a:r>
            <a:r>
              <a:rPr lang="en-US" altLang="zh-CN" sz="2400" dirty="0"/>
              <a:t>] = max( cur -&gt; left -&gt; </a:t>
            </a:r>
            <a:r>
              <a:rPr lang="en-US" altLang="zh-CN" sz="2400" dirty="0" err="1"/>
              <a:t>suf</a:t>
            </a:r>
            <a:r>
              <a:rPr lang="en-US" altLang="zh-CN" sz="2400" dirty="0"/>
              <a:t>[</a:t>
            </a:r>
            <a:r>
              <a:rPr lang="en-US" altLang="zh-CN" sz="2400" dirty="0" err="1"/>
              <a:t>i</a:t>
            </a:r>
            <a:r>
              <a:rPr lang="en-US" altLang="zh-CN" sz="2400" dirty="0"/>
              <a:t>] + cur -&gt; right -&gt; sum , cur -&gt; right -&gt; </a:t>
            </a:r>
            <a:r>
              <a:rPr lang="en-US" altLang="zh-CN" sz="2400" dirty="0" err="1"/>
              <a:t>suf</a:t>
            </a:r>
            <a:r>
              <a:rPr lang="en-US" altLang="zh-CN" sz="2400" dirty="0"/>
              <a:t>[</a:t>
            </a:r>
            <a:r>
              <a:rPr lang="en-US" altLang="zh-CN" sz="2400" dirty="0" err="1"/>
              <a:t>i</a:t>
            </a:r>
            <a:r>
              <a:rPr lang="en-US" altLang="zh-CN" sz="2400" dirty="0"/>
              <a:t>] );</a:t>
            </a:r>
            <a:endParaRPr lang="en-US" altLang="zh-CN" sz="2400" dirty="0"/>
          </a:p>
          <a:p>
            <a:r>
              <a:rPr lang="en-US" altLang="zh-CN" sz="2400" dirty="0"/>
              <a:t>cur -&gt; mid[</a:t>
            </a:r>
            <a:r>
              <a:rPr lang="en-US" altLang="zh-CN" sz="2400" dirty="0" err="1"/>
              <a:t>i</a:t>
            </a:r>
            <a:r>
              <a:rPr lang="en-US" altLang="zh-CN" sz="2400" dirty="0"/>
              <a:t>] = max( cur -&gt; left -&gt; mid[</a:t>
            </a:r>
            <a:r>
              <a:rPr lang="en-US" altLang="zh-CN" sz="2400" dirty="0" err="1"/>
              <a:t>i</a:t>
            </a:r>
            <a:r>
              <a:rPr lang="en-US" altLang="zh-CN" sz="2400" dirty="0"/>
              <a:t>] , cur -&gt; right -&gt; mid[</a:t>
            </a:r>
            <a:r>
              <a:rPr lang="en-US" altLang="zh-CN" sz="2400" dirty="0" err="1"/>
              <a:t>i</a:t>
            </a:r>
            <a:r>
              <a:rPr lang="en-US" altLang="zh-CN" sz="2400" dirty="0"/>
              <a:t>] , cur -&gt; left -&gt; </a:t>
            </a:r>
            <a:r>
              <a:rPr lang="en-US" altLang="zh-CN" sz="2400" dirty="0" err="1"/>
              <a:t>suf</a:t>
            </a:r>
            <a:r>
              <a:rPr lang="en-US" altLang="zh-CN" sz="2400" dirty="0"/>
              <a:t>[</a:t>
            </a:r>
            <a:r>
              <a:rPr lang="en-US" altLang="zh-CN" sz="2400" dirty="0" err="1"/>
              <a:t>i</a:t>
            </a:r>
            <a:r>
              <a:rPr lang="en-US" altLang="zh-CN" sz="2400" dirty="0"/>
              <a:t>] + cur -&gt; right -&gt; pre[</a:t>
            </a:r>
            <a:r>
              <a:rPr lang="en-US" altLang="zh-CN" sz="2400" dirty="0" err="1"/>
              <a:t>i</a:t>
            </a:r>
            <a:r>
              <a:rPr lang="en-US" altLang="zh-CN" sz="2400" dirty="0"/>
              <a:t>] );</a:t>
            </a:r>
            <a:endParaRPr lang="en-US" altLang="zh-CN" sz="2400" dirty="0"/>
          </a:p>
          <a:p>
            <a:r>
              <a:rPr lang="zh-CN" altLang="en-US" sz="2400" dirty="0"/>
              <a:t>这个可以类比单点修改区间最大子段和理解</a:t>
            </a:r>
            <a:endParaRPr lang="en-US" altLang="zh-CN" sz="2400" dirty="0"/>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我们来看看这个需要支持什么操作</a:t>
            </a:r>
            <a:endParaRPr lang="en-US" altLang="zh-CN" dirty="0"/>
          </a:p>
          <a:p>
            <a:r>
              <a:rPr lang="zh-CN" altLang="en-US" dirty="0"/>
              <a:t>需要支持：</a:t>
            </a:r>
            <a:endParaRPr lang="en-US" altLang="zh-CN" dirty="0"/>
          </a:p>
          <a:p>
            <a:r>
              <a:rPr lang="en-US" altLang="zh-CN" dirty="0"/>
              <a:t>1.</a:t>
            </a:r>
            <a:r>
              <a:rPr lang="zh-CN" altLang="en-US" dirty="0"/>
              <a:t>把一个凸函数加上一个常数</a:t>
            </a:r>
            <a:endParaRPr lang="en-US" altLang="zh-CN" dirty="0"/>
          </a:p>
          <a:p>
            <a:r>
              <a:rPr lang="en-US" altLang="zh-CN" dirty="0"/>
              <a:t>2.</a:t>
            </a:r>
            <a:r>
              <a:rPr lang="zh-CN" altLang="en-US" dirty="0"/>
              <a:t>求一个凸函数</a:t>
            </a:r>
            <a:r>
              <a:rPr lang="en-US" altLang="zh-CN" dirty="0"/>
              <a:t>a</a:t>
            </a:r>
            <a:r>
              <a:rPr lang="zh-CN" altLang="en-US" dirty="0"/>
              <a:t>，满足</a:t>
            </a:r>
            <a:r>
              <a:rPr lang="en-US" altLang="zh-CN" dirty="0"/>
              <a:t>a[</a:t>
            </a:r>
            <a:r>
              <a:rPr lang="en-US" altLang="zh-CN" dirty="0" err="1"/>
              <a:t>i</a:t>
            </a:r>
            <a:r>
              <a:rPr lang="en-US" altLang="zh-CN" dirty="0"/>
              <a:t>] = max( b[</a:t>
            </a:r>
            <a:r>
              <a:rPr lang="en-US" altLang="zh-CN" dirty="0" err="1"/>
              <a:t>i</a:t>
            </a:r>
            <a:r>
              <a:rPr lang="en-US" altLang="zh-CN" dirty="0"/>
              <a:t>] , c[</a:t>
            </a:r>
            <a:r>
              <a:rPr lang="en-US" altLang="zh-CN" dirty="0" err="1"/>
              <a:t>i</a:t>
            </a:r>
            <a:r>
              <a:rPr lang="en-US" altLang="zh-CN" dirty="0"/>
              <a:t>] )</a:t>
            </a:r>
            <a:r>
              <a:rPr lang="zh-CN" altLang="en-US" dirty="0"/>
              <a:t>，其中</a:t>
            </a:r>
            <a:r>
              <a:rPr lang="en-US" altLang="zh-CN" dirty="0"/>
              <a:t>b</a:t>
            </a:r>
            <a:r>
              <a:rPr lang="zh-CN" altLang="en-US" dirty="0"/>
              <a:t>，</a:t>
            </a:r>
            <a:r>
              <a:rPr lang="en-US" altLang="zh-CN" dirty="0"/>
              <a:t>c</a:t>
            </a:r>
            <a:r>
              <a:rPr lang="zh-CN" altLang="en-US" dirty="0"/>
              <a:t>为凸函数</a:t>
            </a:r>
            <a:endParaRPr lang="en-US" altLang="zh-CN" dirty="0"/>
          </a:p>
          <a:p>
            <a:r>
              <a:rPr lang="en-US" altLang="zh-CN" dirty="0"/>
              <a:t>3.</a:t>
            </a:r>
            <a:r>
              <a:rPr lang="zh-CN" altLang="en-US" dirty="0"/>
              <a:t>求一个凸函数</a:t>
            </a:r>
            <a:r>
              <a:rPr lang="en-US" altLang="zh-CN" dirty="0"/>
              <a:t>a</a:t>
            </a:r>
            <a:r>
              <a:rPr lang="zh-CN" altLang="en-US" dirty="0"/>
              <a:t>，满足</a:t>
            </a:r>
            <a:r>
              <a:rPr lang="en-US" altLang="zh-CN" dirty="0"/>
              <a:t>a[</a:t>
            </a:r>
            <a:r>
              <a:rPr lang="en-US" altLang="zh-CN" dirty="0" err="1"/>
              <a:t>i</a:t>
            </a:r>
            <a:r>
              <a:rPr lang="en-US" altLang="zh-CN" dirty="0"/>
              <a:t>] = b[</a:t>
            </a:r>
            <a:r>
              <a:rPr lang="en-US" altLang="zh-CN" dirty="0" err="1"/>
              <a:t>i</a:t>
            </a:r>
            <a:r>
              <a:rPr lang="en-US" altLang="zh-CN" dirty="0"/>
              <a:t>] + c[</a:t>
            </a:r>
            <a:r>
              <a:rPr lang="en-US" altLang="zh-CN" dirty="0" err="1"/>
              <a:t>i</a:t>
            </a:r>
            <a:r>
              <a:rPr lang="en-US" altLang="zh-CN" dirty="0"/>
              <a:t>]</a:t>
            </a:r>
            <a:r>
              <a:rPr lang="zh-CN" altLang="en-US" dirty="0"/>
              <a:t>，其中</a:t>
            </a:r>
            <a:r>
              <a:rPr lang="en-US" altLang="zh-CN" dirty="0"/>
              <a:t>b</a:t>
            </a:r>
            <a:r>
              <a:rPr lang="zh-CN" altLang="en-US" dirty="0"/>
              <a:t>，</a:t>
            </a:r>
            <a:r>
              <a:rPr lang="en-US" altLang="zh-CN" dirty="0"/>
              <a:t>c</a:t>
            </a:r>
            <a:r>
              <a:rPr lang="zh-CN" altLang="en-US" dirty="0"/>
              <a:t>为凸函数</a:t>
            </a:r>
            <a:endParaRPr lang="en-US" altLang="zh-CN" dirty="0"/>
          </a:p>
          <a:p>
            <a:endParaRPr lang="zh-CN" altLang="en-US" dirty="0"/>
          </a:p>
        </p:txBody>
      </p:sp>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normAutofit/>
          </a:bodyPr>
          <a:lstStyle/>
          <a:p>
            <a:r>
              <a:rPr lang="zh-CN" altLang="en-US" dirty="0"/>
              <a:t>可以发现这三个性质都满足</a:t>
            </a:r>
            <a:endParaRPr lang="en-US" altLang="zh-CN" dirty="0"/>
          </a:p>
          <a:p>
            <a:r>
              <a:rPr lang="zh-CN" altLang="en-US" dirty="0"/>
              <a:t>而且可以通过归并两个儿子的凸函数来得到</a:t>
            </a:r>
            <a:r>
              <a:rPr lang="en-US" altLang="zh-CN" dirty="0"/>
              <a:t>cur</a:t>
            </a:r>
            <a:r>
              <a:rPr lang="zh-CN" altLang="en-US" dirty="0"/>
              <a:t>的凸函数</a:t>
            </a:r>
            <a:endParaRPr lang="en-US" altLang="zh-CN" dirty="0"/>
          </a:p>
          <a:p>
            <a:r>
              <a:rPr lang="zh-CN" altLang="en-US" dirty="0"/>
              <a:t>于是预处理复杂度</a:t>
            </a:r>
            <a:r>
              <a:rPr lang="en-US" altLang="zh-CN" dirty="0"/>
              <a:t>O( </a:t>
            </a:r>
            <a:r>
              <a:rPr lang="en-US" altLang="zh-CN" dirty="0" err="1"/>
              <a:t>nlogn</a:t>
            </a:r>
            <a:r>
              <a:rPr lang="en-US" altLang="zh-CN" dirty="0"/>
              <a:t> )</a:t>
            </a:r>
            <a:endParaRPr lang="en-US" altLang="zh-CN" dirty="0"/>
          </a:p>
          <a:p>
            <a:r>
              <a:rPr lang="zh-CN" altLang="en-US" dirty="0"/>
              <a:t>每次查询的时候直接在线段树上查询区间即可</a:t>
            </a:r>
            <a:endParaRPr lang="en-US" altLang="zh-CN" dirty="0"/>
          </a:p>
          <a:p>
            <a:endParaRPr lang="en-US" altLang="zh-CN" dirty="0"/>
          </a:p>
          <a:p>
            <a:r>
              <a:rPr lang="zh-CN" altLang="en-US" dirty="0"/>
              <a:t>总复杂度</a:t>
            </a:r>
            <a:r>
              <a:rPr lang="en-US" altLang="zh-CN" dirty="0"/>
              <a:t>O( (</a:t>
            </a:r>
            <a:r>
              <a:rPr lang="en-US" altLang="zh-CN" dirty="0" err="1"/>
              <a:t>n+m</a:t>
            </a:r>
            <a:r>
              <a:rPr lang="en-US" altLang="zh-CN" dirty="0"/>
              <a:t>)</a:t>
            </a:r>
            <a:r>
              <a:rPr lang="en-US" altLang="zh-CN" dirty="0" err="1"/>
              <a:t>logn</a:t>
            </a:r>
            <a:r>
              <a:rPr lang="en-US" altLang="zh-CN" dirty="0"/>
              <a:t> )</a:t>
            </a:r>
            <a:endParaRPr lang="zh-CN" altLang="en-US" dirty="0"/>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LOJ</a:t>
            </a:r>
            <a:r>
              <a:rPr lang="zh-CN" altLang="en-US"/>
              <a:t>3673. 「北大集训 2021」简单数据结构</a:t>
            </a:r>
            <a:endParaRPr lang="zh-CN" altLang="en-US"/>
          </a:p>
        </p:txBody>
      </p:sp>
      <p:sp>
        <p:nvSpPr>
          <p:cNvPr id="3" name="内容占位符 2"/>
          <p:cNvSpPr>
            <a:spLocks noGrp="1"/>
          </p:cNvSpPr>
          <p:nvPr>
            <p:ph idx="1"/>
          </p:nvPr>
        </p:nvSpPr>
        <p:spPr/>
        <p:txBody>
          <a:bodyPr/>
          <a:p>
            <a:endParaRPr lang="zh-CN" altLang="en-US"/>
          </a:p>
        </p:txBody>
      </p:sp>
      <p:pic>
        <p:nvPicPr>
          <p:cNvPr id="4" name="图片 3" descr="G3}WDYO]NLM3WMTNV[CH7GE"/>
          <p:cNvPicPr>
            <a:picLocks noChangeAspect="1"/>
          </p:cNvPicPr>
          <p:nvPr/>
        </p:nvPicPr>
        <p:blipFill>
          <a:blip r:embed="rId1"/>
          <a:stretch>
            <a:fillRect/>
          </a:stretch>
        </p:blipFill>
        <p:spPr>
          <a:xfrm>
            <a:off x="781685" y="1825625"/>
            <a:ext cx="11363325" cy="2533650"/>
          </a:xfrm>
          <a:prstGeom prst="rect">
            <a:avLst/>
          </a:prstGeom>
        </p:spPr>
      </p:pic>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t>可以发现修改操作都是全局</a:t>
            </a:r>
            <a:r>
              <a:rPr lang="zh-CN" altLang="en-US"/>
              <a:t>的</a:t>
            </a:r>
            <a:endParaRPr lang="zh-CN" altLang="en-US"/>
          </a:p>
          <a:p>
            <a:r>
              <a:rPr lang="zh-CN" altLang="en-US"/>
              <a:t>如果进行了</a:t>
            </a:r>
            <a:r>
              <a:rPr lang="en-US" altLang="zh-CN"/>
              <a:t> x </a:t>
            </a:r>
            <a:r>
              <a:rPr lang="zh-CN" altLang="en-US"/>
              <a:t>次</a:t>
            </a:r>
            <a:r>
              <a:rPr lang="en-US" altLang="zh-CN"/>
              <a:t> 2 </a:t>
            </a:r>
            <a:r>
              <a:rPr lang="zh-CN" altLang="en-US"/>
              <a:t>操作，则第</a:t>
            </a:r>
            <a:r>
              <a:rPr lang="en-US" altLang="zh-CN"/>
              <a:t> i </a:t>
            </a:r>
            <a:r>
              <a:rPr lang="zh-CN" altLang="en-US"/>
              <a:t>个位置加上了</a:t>
            </a:r>
            <a:r>
              <a:rPr lang="en-US" altLang="zh-CN"/>
              <a:t> ix</a:t>
            </a:r>
            <a:endParaRPr lang="en-US" altLang="zh-CN"/>
          </a:p>
          <a:p>
            <a:r>
              <a:rPr lang="zh-CN" altLang="en-US"/>
              <a:t>这个时候进行</a:t>
            </a:r>
            <a:r>
              <a:rPr lang="en-US" altLang="zh-CN"/>
              <a:t> 1 </a:t>
            </a:r>
            <a:r>
              <a:rPr lang="zh-CN" altLang="en-US"/>
              <a:t>操作，值为</a:t>
            </a:r>
            <a:r>
              <a:rPr lang="en-US" altLang="zh-CN"/>
              <a:t> </a:t>
            </a:r>
            <a:r>
              <a:rPr lang="en-US" altLang="zh-CN"/>
              <a:t>v</a:t>
            </a:r>
            <a:endParaRPr lang="en-US" altLang="zh-CN"/>
          </a:p>
          <a:p>
            <a:r>
              <a:rPr lang="zh-CN" altLang="en-US"/>
              <a:t>等价于对第</a:t>
            </a:r>
            <a:r>
              <a:rPr lang="en-US" altLang="zh-CN"/>
              <a:t> i </a:t>
            </a:r>
            <a:r>
              <a:rPr lang="zh-CN" altLang="en-US"/>
              <a:t>个位置，将</a:t>
            </a:r>
            <a:r>
              <a:rPr lang="en-US" altLang="zh-CN"/>
              <a:t> a[i] </a:t>
            </a:r>
            <a:r>
              <a:rPr lang="zh-CN" altLang="en-US"/>
              <a:t>对</a:t>
            </a:r>
            <a:r>
              <a:rPr lang="en-US" altLang="zh-CN"/>
              <a:t> v-ix </a:t>
            </a:r>
            <a:r>
              <a:rPr lang="zh-CN" altLang="en-US"/>
              <a:t>取</a:t>
            </a:r>
            <a:r>
              <a:rPr lang="en-US" altLang="zh-CN"/>
              <a:t> min</a:t>
            </a:r>
            <a:r>
              <a:rPr lang="zh-CN" altLang="en-US"/>
              <a:t>，之后加上</a:t>
            </a:r>
            <a:r>
              <a:rPr lang="en-US" altLang="zh-CN"/>
              <a:t> </a:t>
            </a:r>
            <a:r>
              <a:rPr lang="en-US" altLang="zh-CN"/>
              <a:t>ix</a:t>
            </a:r>
            <a:endParaRPr lang="en-US" altLang="zh-CN"/>
          </a:p>
          <a:p>
            <a:r>
              <a:rPr lang="en-US" altLang="zh-CN"/>
              <a:t>+ix </a:t>
            </a:r>
            <a:r>
              <a:rPr lang="zh-CN" altLang="en-US"/>
              <a:t>的贡献是好算的，问题转换为每次</a:t>
            </a:r>
            <a:r>
              <a:rPr lang="en-US" altLang="zh-CN"/>
              <a:t> a[i] </a:t>
            </a:r>
            <a:r>
              <a:rPr lang="zh-CN" altLang="en-US"/>
              <a:t>对直线</a:t>
            </a:r>
            <a:r>
              <a:rPr lang="en-US" altLang="zh-CN"/>
              <a:t> (-x)i+v </a:t>
            </a:r>
            <a:r>
              <a:rPr lang="zh-CN" altLang="en-US"/>
              <a:t>取</a:t>
            </a:r>
            <a:r>
              <a:rPr lang="en-US" altLang="zh-CN"/>
              <a:t> min</a:t>
            </a:r>
            <a:r>
              <a:rPr lang="zh-CN" altLang="en-US"/>
              <a:t>，并且直线斜率</a:t>
            </a:r>
            <a:r>
              <a:rPr lang="zh-CN" altLang="en-US"/>
              <a:t>单调</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分裂</a:t>
            </a:r>
            <a:endParaRPr lang="zh-CN" altLang="en-US" dirty="0"/>
          </a:p>
        </p:txBody>
      </p:sp>
      <p:sp>
        <p:nvSpPr>
          <p:cNvPr id="3" name="Content Placeholder 2"/>
          <p:cNvSpPr>
            <a:spLocks noGrp="1"/>
          </p:cNvSpPr>
          <p:nvPr>
            <p:ph idx="1"/>
          </p:nvPr>
        </p:nvSpPr>
        <p:spPr/>
        <p:txBody>
          <a:bodyPr/>
          <a:lstStyle/>
          <a:p>
            <a:r>
              <a:rPr lang="zh-CN" altLang="en-US" dirty="0"/>
              <a:t>用于维护序列，支持将</a:t>
            </a:r>
            <a:r>
              <a:rPr lang="en-US" altLang="zh-CN" dirty="0"/>
              <a:t>splay</a:t>
            </a:r>
            <a:r>
              <a:rPr lang="zh-CN" altLang="en-US" dirty="0"/>
              <a:t>按前</a:t>
            </a:r>
            <a:r>
              <a:rPr lang="en-US" altLang="zh-CN" dirty="0"/>
              <a:t>k</a:t>
            </a:r>
            <a:r>
              <a:rPr lang="zh-CN" altLang="en-US" dirty="0"/>
              <a:t>个位置分裂为两棵树</a:t>
            </a:r>
            <a:endParaRPr lang="en-US" altLang="zh-CN" dirty="0"/>
          </a:p>
          <a:p>
            <a:r>
              <a:rPr lang="zh-CN" altLang="en-US" dirty="0"/>
              <a:t>直接把第</a:t>
            </a:r>
            <a:r>
              <a:rPr lang="en-US" altLang="zh-CN" dirty="0"/>
              <a:t>k</a:t>
            </a:r>
            <a:r>
              <a:rPr lang="zh-CN" altLang="en-US" dirty="0"/>
              <a:t>个位置</a:t>
            </a:r>
            <a:r>
              <a:rPr lang="en-US" altLang="zh-CN" dirty="0"/>
              <a:t>splay</a:t>
            </a:r>
            <a:r>
              <a:rPr lang="zh-CN" altLang="en-US" dirty="0"/>
              <a:t>到根，然后断开根的右儿子</a:t>
            </a:r>
            <a:endParaRPr lang="zh-CN" altLang="en-US" dirty="0"/>
          </a:p>
        </p:txBody>
      </p:sp>
      <p:pic>
        <p:nvPicPr>
          <p:cNvPr id="5" name="Picture 4"/>
          <p:cNvPicPr>
            <a:picLocks noChangeAspect="1"/>
          </p:cNvPicPr>
          <p:nvPr/>
        </p:nvPicPr>
        <p:blipFill>
          <a:blip r:embed="rId1"/>
          <a:stretch>
            <a:fillRect/>
          </a:stretch>
        </p:blipFill>
        <p:spPr>
          <a:xfrm>
            <a:off x="4249549" y="2986044"/>
            <a:ext cx="3390900" cy="3067050"/>
          </a:xfrm>
          <a:prstGeom prst="rect">
            <a:avLst/>
          </a:prstGeom>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t>对所有被取</a:t>
            </a:r>
            <a:r>
              <a:rPr lang="en-US" altLang="zh-CN"/>
              <a:t> min </a:t>
            </a:r>
            <a:r>
              <a:rPr lang="zh-CN" altLang="en-US"/>
              <a:t>过的点和没有的点分别</a:t>
            </a:r>
            <a:r>
              <a:rPr lang="zh-CN" altLang="en-US"/>
              <a:t>处理</a:t>
            </a:r>
            <a:endParaRPr lang="zh-CN" altLang="en-US"/>
          </a:p>
          <a:p>
            <a:r>
              <a:rPr lang="zh-CN" altLang="en-US"/>
              <a:t>对取</a:t>
            </a:r>
            <a:r>
              <a:rPr lang="en-US" altLang="zh-CN"/>
              <a:t> min </a:t>
            </a:r>
            <a:r>
              <a:rPr lang="zh-CN" altLang="en-US"/>
              <a:t>的点，进行新的取</a:t>
            </a:r>
            <a:r>
              <a:rPr lang="en-US" altLang="zh-CN"/>
              <a:t> min </a:t>
            </a:r>
            <a:r>
              <a:rPr lang="zh-CN" altLang="en-US"/>
              <a:t>操作可以计算出这次修改对哪个区间的</a:t>
            </a:r>
            <a:r>
              <a:rPr lang="en-US" altLang="zh-CN"/>
              <a:t> i </a:t>
            </a:r>
            <a:r>
              <a:rPr lang="zh-CN" altLang="en-US"/>
              <a:t>有影响，然后就是有一些位置有值，区间修改为等差数列，区间和，是</a:t>
            </a:r>
            <a:r>
              <a:rPr lang="zh-CN" altLang="en-US"/>
              <a:t>简单分治</a:t>
            </a:r>
            <a:r>
              <a:rPr lang="zh-CN" altLang="en-US"/>
              <a:t>信息</a:t>
            </a:r>
            <a:endParaRPr lang="zh-CN" altLang="en-US"/>
          </a:p>
          <a:p>
            <a:r>
              <a:rPr lang="zh-CN" altLang="en-US"/>
              <a:t>具体而言，每次修改会覆盖掉轮廓</a:t>
            </a:r>
            <a:r>
              <a:rPr lang="zh-CN" altLang="en-US"/>
              <a:t>上</a:t>
            </a:r>
            <a:endParaRPr lang="zh-CN" altLang="en-US"/>
          </a:p>
          <a:p>
            <a:r>
              <a:rPr lang="zh-CN" altLang="en-US"/>
              <a:t>后缀的一些线段，对每条线段加的</a:t>
            </a:r>
            <a:r>
              <a:rPr lang="zh-CN" altLang="en-US"/>
              <a:t>等差</a:t>
            </a:r>
            <a:endParaRPr lang="zh-CN" altLang="en-US"/>
          </a:p>
          <a:p>
            <a:r>
              <a:rPr lang="zh-CN" altLang="en-US"/>
              <a:t>数列</a:t>
            </a:r>
            <a:r>
              <a:rPr lang="zh-CN" altLang="en-US"/>
              <a:t>不同</a:t>
            </a:r>
            <a:endParaRPr lang="zh-CN" altLang="en-US"/>
          </a:p>
          <a:p>
            <a:r>
              <a:rPr lang="zh-CN" altLang="en-US"/>
              <a:t>这里有颜色段均摊，总的区间加操作</a:t>
            </a:r>
            <a:r>
              <a:rPr lang="zh-CN" altLang="en-US"/>
              <a:t>是</a:t>
            </a:r>
            <a:endParaRPr lang="zh-CN" altLang="en-US"/>
          </a:p>
          <a:p>
            <a:r>
              <a:rPr lang="en-US" altLang="zh-CN"/>
              <a:t>O(n+m) </a:t>
            </a:r>
            <a:r>
              <a:rPr lang="zh-CN" altLang="en-US"/>
              <a:t>次</a:t>
            </a:r>
            <a:r>
              <a:rPr lang="zh-CN" altLang="en-US"/>
              <a:t>的</a:t>
            </a:r>
            <a:endParaRPr lang="zh-CN" altLang="en-US"/>
          </a:p>
        </p:txBody>
      </p:sp>
      <p:graphicFrame>
        <p:nvGraphicFramePr>
          <p:cNvPr id="6" name="对象 5"/>
          <p:cNvGraphicFramePr/>
          <p:nvPr/>
        </p:nvGraphicFramePr>
        <p:xfrm>
          <a:off x="7302500" y="3416300"/>
          <a:ext cx="4889500" cy="3441700"/>
        </p:xfrm>
        <a:graphic>
          <a:graphicData uri="http://schemas.openxmlformats.org/presentationml/2006/ole">
            <mc:AlternateContent xmlns:mc="http://schemas.openxmlformats.org/markup-compatibility/2006">
              <mc:Choice xmlns:v="urn:schemas-microsoft-com:vml" Requires="v">
                <p:oleObj spid="_x0000_s7" name="" r:id="rId1" imgW="9436100" imgH="6642100" progId="Paint.Picture">
                  <p:embed/>
                </p:oleObj>
              </mc:Choice>
              <mc:Fallback>
                <p:oleObj name="" r:id="rId1" imgW="9436100" imgH="6642100" progId="Paint.Picture">
                  <p:embed/>
                  <p:pic>
                    <p:nvPicPr>
                      <p:cNvPr id="0" name="图片 6"/>
                      <p:cNvPicPr/>
                      <p:nvPr/>
                    </p:nvPicPr>
                    <p:blipFill>
                      <a:blip r:embed="rId2"/>
                      <a:stretch>
                        <a:fillRect/>
                      </a:stretch>
                    </p:blipFill>
                    <p:spPr>
                      <a:xfrm>
                        <a:off x="7302500" y="3416300"/>
                        <a:ext cx="4889500" cy="3441700"/>
                      </a:xfrm>
                      <a:prstGeom prst="rect">
                        <a:avLst/>
                      </a:prstGeom>
                    </p:spPr>
                  </p:pic>
                </p:oleObj>
              </mc:Fallback>
            </mc:AlternateContent>
          </a:graphicData>
        </a:graphic>
      </p:graphicFrame>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Solution</a:t>
            </a:r>
            <a:endParaRPr lang="zh-CN" altLang="en-US"/>
          </a:p>
        </p:txBody>
      </p:sp>
      <p:sp>
        <p:nvSpPr>
          <p:cNvPr id="3" name="内容占位符 2"/>
          <p:cNvSpPr>
            <a:spLocks noGrp="1"/>
          </p:cNvSpPr>
          <p:nvPr>
            <p:ph idx="1"/>
          </p:nvPr>
        </p:nvSpPr>
        <p:spPr/>
        <p:txBody>
          <a:bodyPr>
            <a:normAutofit lnSpcReduction="10000"/>
          </a:bodyPr>
          <a:p>
            <a:r>
              <a:rPr lang="zh-CN" altLang="en-US"/>
              <a:t>对没有被取</a:t>
            </a:r>
            <a:r>
              <a:rPr lang="en-US" altLang="zh-CN"/>
              <a:t> min </a:t>
            </a:r>
            <a:r>
              <a:rPr lang="zh-CN" altLang="en-US"/>
              <a:t>的点，只需要每次高效找到应该被取</a:t>
            </a:r>
            <a:r>
              <a:rPr lang="en-US" altLang="zh-CN"/>
              <a:t> min </a:t>
            </a:r>
            <a:r>
              <a:rPr lang="zh-CN" altLang="en-US"/>
              <a:t>的点即可，因为这里只会删除，有</a:t>
            </a:r>
            <a:r>
              <a:rPr lang="zh-CN" altLang="en-US"/>
              <a:t>均摊</a:t>
            </a:r>
            <a:endParaRPr lang="zh-CN" altLang="en-US"/>
          </a:p>
          <a:p>
            <a:r>
              <a:rPr lang="zh-CN" altLang="en-US"/>
              <a:t>考虑直接维护原问题，当一个点被取</a:t>
            </a:r>
            <a:r>
              <a:rPr lang="en-US" altLang="zh-CN"/>
              <a:t> min </a:t>
            </a:r>
            <a:r>
              <a:rPr lang="zh-CN" altLang="en-US"/>
              <a:t>时，相当于这个点被删除，我们问题转换为每次找到需要被取</a:t>
            </a:r>
            <a:r>
              <a:rPr lang="en-US" altLang="zh-CN"/>
              <a:t> min </a:t>
            </a:r>
            <a:r>
              <a:rPr lang="zh-CN" altLang="en-US"/>
              <a:t>的点，于是维护</a:t>
            </a:r>
            <a:r>
              <a:rPr lang="en-US" altLang="zh-CN"/>
              <a:t> max</a:t>
            </a:r>
            <a:endParaRPr lang="zh-CN" altLang="en-US"/>
          </a:p>
          <a:p>
            <a:r>
              <a:rPr lang="zh-CN" altLang="en-US">
                <a:sym typeface="+mn-ea"/>
              </a:rPr>
              <a:t>全局加等差数列</a:t>
            </a:r>
            <a:r>
              <a:rPr lang="en-US" altLang="zh-CN">
                <a:sym typeface="+mn-ea"/>
              </a:rPr>
              <a:t> 1,2,...m</a:t>
            </a:r>
            <a:r>
              <a:rPr lang="zh-CN" altLang="en-US">
                <a:sym typeface="+mn-ea"/>
              </a:rPr>
              <a:t>，区间</a:t>
            </a:r>
            <a:r>
              <a:rPr lang="en-US" altLang="zh-CN">
                <a:sym typeface="+mn-ea"/>
              </a:rPr>
              <a:t> max </a:t>
            </a:r>
            <a:r>
              <a:rPr lang="zh-CN" altLang="en-US">
                <a:sym typeface="+mn-ea"/>
              </a:rPr>
              <a:t>和</a:t>
            </a:r>
            <a:r>
              <a:rPr lang="en-US" altLang="zh-CN">
                <a:sym typeface="+mn-ea"/>
              </a:rPr>
              <a:t> </a:t>
            </a:r>
            <a:r>
              <a:rPr lang="zh-CN" altLang="en-US">
                <a:sym typeface="+mn-ea"/>
              </a:rPr>
              <a:t>全局加</a:t>
            </a:r>
            <a:r>
              <a:rPr lang="en-US" altLang="zh-CN">
                <a:sym typeface="+mn-ea"/>
              </a:rPr>
              <a:t> 1</a:t>
            </a:r>
            <a:r>
              <a:rPr lang="zh-CN" altLang="en-US">
                <a:sym typeface="+mn-ea"/>
              </a:rPr>
              <a:t>，区间最</a:t>
            </a:r>
            <a:r>
              <a:rPr lang="zh-CN" altLang="en-US">
                <a:sym typeface="+mn-ea"/>
              </a:rPr>
              <a:t>大前缀和</a:t>
            </a:r>
            <a:r>
              <a:rPr lang="en-US" altLang="zh-CN">
                <a:sym typeface="+mn-ea"/>
              </a:rPr>
              <a:t> </a:t>
            </a:r>
            <a:r>
              <a:rPr lang="zh-CN" altLang="en-US">
                <a:sym typeface="+mn-ea"/>
              </a:rPr>
              <a:t>等价</a:t>
            </a:r>
            <a:endParaRPr lang="zh-CN" altLang="en-US">
              <a:sym typeface="+mn-ea"/>
            </a:endParaRPr>
          </a:p>
          <a:p>
            <a:r>
              <a:rPr lang="zh-CN" altLang="en-US">
                <a:sym typeface="+mn-ea"/>
              </a:rPr>
              <a:t>方式是假设右侧的序列是</a:t>
            </a:r>
            <a:r>
              <a:rPr lang="en-US" altLang="zh-CN">
                <a:sym typeface="+mn-ea"/>
              </a:rPr>
              <a:t> a</a:t>
            </a:r>
            <a:r>
              <a:rPr lang="zh-CN" altLang="en-US">
                <a:sym typeface="+mn-ea"/>
              </a:rPr>
              <a:t>，构造</a:t>
            </a:r>
            <a:r>
              <a:rPr lang="en-US" altLang="zh-CN">
                <a:sym typeface="+mn-ea"/>
              </a:rPr>
              <a:t> b[i] = a[1]+...+a[i]</a:t>
            </a:r>
            <a:endParaRPr lang="en-US" altLang="zh-CN">
              <a:sym typeface="+mn-ea"/>
            </a:endParaRPr>
          </a:p>
          <a:p>
            <a:r>
              <a:rPr lang="zh-CN" altLang="en-US">
                <a:sym typeface="+mn-ea"/>
              </a:rPr>
              <a:t>则最</a:t>
            </a:r>
            <a:r>
              <a:rPr lang="zh-CN" altLang="en-US">
                <a:sym typeface="+mn-ea"/>
              </a:rPr>
              <a:t>大的</a:t>
            </a:r>
            <a:r>
              <a:rPr lang="en-US" altLang="zh-CN">
                <a:sym typeface="+mn-ea"/>
              </a:rPr>
              <a:t> a[1]+...+a[x] </a:t>
            </a:r>
            <a:r>
              <a:rPr lang="zh-CN" altLang="en-US">
                <a:sym typeface="+mn-ea"/>
              </a:rPr>
              <a:t>等价于</a:t>
            </a:r>
            <a:r>
              <a:rPr lang="en-US" altLang="zh-CN">
                <a:sym typeface="+mn-ea"/>
              </a:rPr>
              <a:t> </a:t>
            </a:r>
            <a:r>
              <a:rPr lang="zh-CN" altLang="en-US">
                <a:sym typeface="+mn-ea"/>
              </a:rPr>
              <a:t>最</a:t>
            </a:r>
            <a:r>
              <a:rPr lang="zh-CN" altLang="en-US">
                <a:sym typeface="+mn-ea"/>
              </a:rPr>
              <a:t>大的</a:t>
            </a:r>
            <a:r>
              <a:rPr lang="en-US" altLang="zh-CN">
                <a:sym typeface="+mn-ea"/>
              </a:rPr>
              <a:t> b[x]</a:t>
            </a:r>
            <a:endParaRPr lang="en-US" altLang="zh-CN">
              <a:sym typeface="+mn-ea"/>
            </a:endParaRPr>
          </a:p>
          <a:p>
            <a:r>
              <a:rPr lang="en-US" altLang="zh-CN">
                <a:sym typeface="+mn-ea"/>
              </a:rPr>
              <a:t>a </a:t>
            </a:r>
            <a:r>
              <a:rPr lang="zh-CN" altLang="en-US">
                <a:sym typeface="+mn-ea"/>
              </a:rPr>
              <a:t>全局加</a:t>
            </a:r>
            <a:r>
              <a:rPr lang="en-US" altLang="zh-CN">
                <a:sym typeface="+mn-ea"/>
              </a:rPr>
              <a:t> 1 </a:t>
            </a:r>
            <a:r>
              <a:rPr lang="zh-CN" altLang="en-US">
                <a:sym typeface="+mn-ea"/>
              </a:rPr>
              <a:t>等价于</a:t>
            </a:r>
            <a:r>
              <a:rPr lang="en-US" altLang="zh-CN">
                <a:sym typeface="+mn-ea"/>
              </a:rPr>
              <a:t> b </a:t>
            </a:r>
            <a:r>
              <a:rPr lang="zh-CN" altLang="en-US">
                <a:sym typeface="+mn-ea"/>
              </a:rPr>
              <a:t>全局加等差数列</a:t>
            </a:r>
            <a:endParaRPr lang="zh-CN" altLang="en-US"/>
          </a:p>
          <a:p>
            <a:endParaRPr lang="zh-CN" altLang="en-US"/>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normAutofit lnSpcReduction="10000"/>
          </a:bodyPr>
          <a:p>
            <a:r>
              <a:rPr lang="zh-CN" altLang="en-US">
                <a:sym typeface="+mn-ea"/>
              </a:rPr>
              <a:t>于是可以用</a:t>
            </a:r>
            <a:r>
              <a:rPr lang="en-US" altLang="zh-CN">
                <a:sym typeface="+mn-ea"/>
              </a:rPr>
              <a:t> Luogu5073 </a:t>
            </a:r>
            <a:r>
              <a:rPr lang="zh-CN" altLang="en-US">
                <a:sym typeface="+mn-ea"/>
              </a:rPr>
              <a:t>的方法维护后面这一部分的数据结构</a:t>
            </a:r>
            <a:endParaRPr lang="zh-CN" altLang="en-US"/>
          </a:p>
          <a:p>
            <a:r>
              <a:rPr lang="zh-CN" altLang="en-US">
                <a:sym typeface="+mn-ea"/>
              </a:rPr>
              <a:t>这一部分时间复杂度</a:t>
            </a:r>
            <a:r>
              <a:rPr lang="en-US" altLang="zh-CN">
                <a:sym typeface="+mn-ea"/>
              </a:rPr>
              <a:t> O((n+m)logm)</a:t>
            </a:r>
            <a:endParaRPr lang="en-US" altLang="zh-CN"/>
          </a:p>
          <a:p>
            <a:r>
              <a:rPr lang="zh-CN" altLang="en-US">
                <a:sym typeface="+mn-ea"/>
              </a:rPr>
              <a:t>前一部分时间复杂度</a:t>
            </a:r>
            <a:r>
              <a:rPr lang="en-US" altLang="zh-CN">
                <a:sym typeface="+mn-ea"/>
              </a:rPr>
              <a:t> O(n+mlogn)</a:t>
            </a:r>
            <a:endParaRPr lang="zh-CN" altLang="en-US"/>
          </a:p>
          <a:p>
            <a:r>
              <a:rPr lang="zh-CN" altLang="en-US">
                <a:sym typeface="+mn-ea"/>
              </a:rPr>
              <a:t>总时间复杂度</a:t>
            </a:r>
            <a:r>
              <a:rPr lang="en-US" altLang="zh-CN">
                <a:sym typeface="+mn-ea"/>
              </a:rPr>
              <a:t> O((n+m)logm+mlogn)</a:t>
            </a:r>
            <a:endParaRPr lang="en-US" altLang="zh-CN"/>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Thanks for listening</a:t>
            </a:r>
            <a:endParaRPr lang="zh-CN" altLang="en-US" dirty="0"/>
          </a:p>
        </p:txBody>
      </p:sp>
      <p:pic>
        <p:nvPicPr>
          <p:cNvPr id="8" name="内容占位符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499660" y="1700808"/>
            <a:ext cx="9168340" cy="5157192"/>
          </a:xfr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dirty="0"/>
              <a:t>1.</a:t>
            </a:r>
            <a:r>
              <a:rPr lang="zh-CN" altLang="en-US" dirty="0"/>
              <a:t>序列维护（线段树</a:t>
            </a:r>
            <a:r>
              <a:rPr lang="en-US" altLang="zh-CN" dirty="0"/>
              <a:t>&amp;</a:t>
            </a:r>
            <a:r>
              <a:rPr lang="zh-CN" altLang="en-US" dirty="0"/>
              <a:t>平衡树）</a:t>
            </a:r>
            <a:endParaRPr lang="zh-CN" altLang="en-US" dirty="0"/>
          </a:p>
        </p:txBody>
      </p:sp>
      <p:sp>
        <p:nvSpPr>
          <p:cNvPr id="3" name="副标题 2"/>
          <p:cNvSpPr>
            <a:spLocks noGrp="1"/>
          </p:cNvSpPr>
          <p:nvPr>
            <p:ph type="subTitle" idx="1"/>
          </p:nvPr>
        </p:nvSpPr>
        <p:spPr/>
        <p:txBody>
          <a:bodyPr/>
          <a:lstStyle/>
          <a:p>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合并</a:t>
            </a:r>
            <a:endParaRPr lang="zh-CN" altLang="en-US" dirty="0"/>
          </a:p>
        </p:txBody>
      </p:sp>
      <p:sp>
        <p:nvSpPr>
          <p:cNvPr id="3" name="Content Placeholder 2"/>
          <p:cNvSpPr>
            <a:spLocks noGrp="1"/>
          </p:cNvSpPr>
          <p:nvPr>
            <p:ph idx="1"/>
          </p:nvPr>
        </p:nvSpPr>
        <p:spPr/>
        <p:txBody>
          <a:bodyPr/>
          <a:lstStyle/>
          <a:p>
            <a:r>
              <a:rPr lang="zh-CN" altLang="en-US" dirty="0"/>
              <a:t>将右边部分的第一个位置</a:t>
            </a:r>
            <a:r>
              <a:rPr lang="en-US" altLang="zh-CN" dirty="0"/>
              <a:t>splay</a:t>
            </a:r>
            <a:r>
              <a:rPr lang="zh-CN" altLang="en-US" dirty="0"/>
              <a:t>到根，然后让其左儿子为左边部分</a:t>
            </a:r>
            <a:endParaRPr lang="zh-CN" altLang="en-US" dirty="0"/>
          </a:p>
        </p:txBody>
      </p:sp>
      <p:pic>
        <p:nvPicPr>
          <p:cNvPr id="5" name="Picture 4"/>
          <p:cNvPicPr>
            <a:picLocks noChangeAspect="1"/>
          </p:cNvPicPr>
          <p:nvPr/>
        </p:nvPicPr>
        <p:blipFill>
          <a:blip r:embed="rId1"/>
          <a:stretch>
            <a:fillRect/>
          </a:stretch>
        </p:blipFill>
        <p:spPr>
          <a:xfrm>
            <a:off x="3758268" y="2287831"/>
            <a:ext cx="5130435" cy="4570169"/>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复杂度</a:t>
            </a:r>
            <a:endParaRPr lang="zh-CN" altLang="en-US" dirty="0"/>
          </a:p>
        </p:txBody>
      </p:sp>
      <p:sp>
        <p:nvSpPr>
          <p:cNvPr id="3" name="Content Placeholder 2"/>
          <p:cNvSpPr>
            <a:spLocks noGrp="1"/>
          </p:cNvSpPr>
          <p:nvPr>
            <p:ph idx="1"/>
          </p:nvPr>
        </p:nvSpPr>
        <p:spPr/>
        <p:txBody>
          <a:bodyPr/>
          <a:lstStyle/>
          <a:p>
            <a:r>
              <a:rPr lang="zh-CN" altLang="en-US" dirty="0"/>
              <a:t>可以证明复杂度为均摊</a:t>
            </a:r>
            <a:r>
              <a:rPr lang="en-US" altLang="zh-CN" dirty="0"/>
              <a:t>O(</a:t>
            </a:r>
            <a:r>
              <a:rPr lang="en-US" altLang="zh-CN" dirty="0" err="1"/>
              <a:t>mlogn</a:t>
            </a:r>
            <a:r>
              <a:rPr lang="en-US" altLang="zh-CN" dirty="0"/>
              <a:t>)</a:t>
            </a:r>
            <a:endParaRPr lang="en-US" altLang="zh-CN" dirty="0"/>
          </a:p>
          <a:p>
            <a:r>
              <a:rPr lang="zh-CN" altLang="en-US" dirty="0"/>
              <a:t>可能存在一次操作复杂度特别高</a:t>
            </a:r>
            <a:endParaRPr lang="en-US" altLang="zh-CN" dirty="0"/>
          </a:p>
          <a:p>
            <a:r>
              <a:rPr lang="zh-CN" altLang="en-US" dirty="0"/>
              <a:t>具体复杂度证明在</a:t>
            </a:r>
            <a:r>
              <a:rPr lang="en-US" altLang="zh-CN" dirty="0"/>
              <a:t>oi</a:t>
            </a:r>
            <a:r>
              <a:rPr lang="zh-CN" altLang="en-US" dirty="0"/>
              <a:t>里完全没用，想了解的同学可以课后了解</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splay</a:t>
            </a:r>
            <a:endParaRPr lang="zh-CN" altLang="en-US" dirty="0"/>
          </a:p>
        </p:txBody>
      </p:sp>
      <p:sp>
        <p:nvSpPr>
          <p:cNvPr id="3" name="内容占位符 2"/>
          <p:cNvSpPr>
            <a:spLocks noGrp="1"/>
          </p:cNvSpPr>
          <p:nvPr>
            <p:ph idx="1"/>
          </p:nvPr>
        </p:nvSpPr>
        <p:spPr/>
        <p:txBody>
          <a:bodyPr>
            <a:normAutofit/>
          </a:bodyPr>
          <a:lstStyle/>
          <a:p>
            <a:r>
              <a:rPr lang="en-US" altLang="zh-CN" dirty="0"/>
              <a:t>Splay</a:t>
            </a:r>
            <a:r>
              <a:rPr lang="zh-CN" altLang="en-US" dirty="0"/>
              <a:t>具有“自适应性”</a:t>
            </a:r>
            <a:endParaRPr lang="en-US" altLang="zh-CN" dirty="0"/>
          </a:p>
          <a:p>
            <a:r>
              <a:rPr lang="zh-CN" altLang="en-US" dirty="0"/>
              <a:t>大概就是说</a:t>
            </a:r>
            <a:r>
              <a:rPr lang="en-US" altLang="zh-CN" dirty="0"/>
              <a:t>splay</a:t>
            </a:r>
            <a:r>
              <a:rPr lang="zh-CN" altLang="en-US" dirty="0"/>
              <a:t>会根据操作的特点调整树结构，使得操作尽可能高效</a:t>
            </a:r>
            <a:endParaRPr lang="zh-CN" altLang="en-US" dirty="0"/>
          </a:p>
          <a:p>
            <a:r>
              <a:rPr lang="zh-CN" altLang="en-US" dirty="0"/>
              <a:t>可以去了解了解</a:t>
            </a:r>
            <a:r>
              <a:rPr lang="en-US" altLang="zh-CN" dirty="0"/>
              <a:t>splay</a:t>
            </a:r>
            <a:r>
              <a:rPr lang="zh-CN" altLang="en-US" dirty="0"/>
              <a:t>的动态最优性猜想，是个著名的</a:t>
            </a:r>
            <a:r>
              <a:rPr lang="en-US" altLang="zh-CN" dirty="0"/>
              <a:t>open problem</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Disadvantage</a:t>
            </a:r>
            <a:endParaRPr lang="zh-CN" altLang="en-US" dirty="0"/>
          </a:p>
        </p:txBody>
      </p:sp>
      <p:sp>
        <p:nvSpPr>
          <p:cNvPr id="3" name="内容占位符 2"/>
          <p:cNvSpPr>
            <a:spLocks noGrp="1"/>
          </p:cNvSpPr>
          <p:nvPr>
            <p:ph idx="1"/>
          </p:nvPr>
        </p:nvSpPr>
        <p:spPr/>
        <p:txBody>
          <a:bodyPr>
            <a:normAutofit/>
          </a:bodyPr>
          <a:lstStyle/>
          <a:p>
            <a:r>
              <a:rPr lang="zh-CN" altLang="en-US" dirty="0"/>
              <a:t>可以通过势能分析证明</a:t>
            </a:r>
            <a:r>
              <a:rPr lang="en-US" altLang="zh-CN" dirty="0"/>
              <a:t>splay</a:t>
            </a:r>
            <a:r>
              <a:rPr lang="zh-CN" altLang="en-US" dirty="0"/>
              <a:t>的复杂度是</a:t>
            </a:r>
            <a:r>
              <a:rPr lang="zh-CN" altLang="en-US" dirty="0">
                <a:solidFill>
                  <a:srgbClr val="FF0000"/>
                </a:solidFill>
              </a:rPr>
              <a:t>均摊</a:t>
            </a:r>
            <a:r>
              <a:rPr lang="en-US" altLang="zh-CN" dirty="0"/>
              <a:t>O( </a:t>
            </a:r>
            <a:r>
              <a:rPr lang="en-US" altLang="zh-CN" dirty="0" err="1"/>
              <a:t>logn</a:t>
            </a:r>
            <a:r>
              <a:rPr lang="en-US" altLang="zh-CN" dirty="0"/>
              <a:t> )</a:t>
            </a:r>
            <a:r>
              <a:rPr lang="zh-CN" altLang="en-US" dirty="0"/>
              <a:t>的，也就是说</a:t>
            </a:r>
            <a:r>
              <a:rPr lang="en-US" altLang="zh-CN" dirty="0"/>
              <a:t>splay</a:t>
            </a:r>
            <a:r>
              <a:rPr lang="zh-CN" altLang="en-US" dirty="0"/>
              <a:t>在很多次操作中可能会有一次</a:t>
            </a:r>
            <a:r>
              <a:rPr lang="en-US" altLang="zh-CN" dirty="0"/>
              <a:t>O( n )</a:t>
            </a:r>
            <a:r>
              <a:rPr lang="zh-CN" altLang="en-US" dirty="0"/>
              <a:t>复杂度的操作</a:t>
            </a:r>
            <a:endParaRPr lang="en-US" altLang="zh-CN" dirty="0"/>
          </a:p>
          <a:p>
            <a:r>
              <a:rPr lang="zh-CN" altLang="en-US" dirty="0"/>
              <a:t>而且这样的操作也很好构造</a:t>
            </a:r>
            <a:endParaRPr lang="en-US" altLang="zh-CN" dirty="0"/>
          </a:p>
          <a:p>
            <a:r>
              <a:rPr lang="zh-CN" altLang="en-US" dirty="0"/>
              <a:t>所以</a:t>
            </a:r>
            <a:r>
              <a:rPr lang="en-US" altLang="zh-CN" dirty="0"/>
              <a:t>splay</a:t>
            </a:r>
            <a:r>
              <a:rPr lang="zh-CN" altLang="en-US" dirty="0"/>
              <a:t>不适合做一些需要撤销操作</a:t>
            </a:r>
            <a:r>
              <a:rPr lang="en-US" altLang="zh-CN" dirty="0"/>
              <a:t>/</a:t>
            </a:r>
            <a:r>
              <a:rPr lang="zh-CN" altLang="en-US" dirty="0"/>
              <a:t>可持久化的题目（虽然可以通过随机旋转什么的方法来规避，但还是感觉很吃力）</a:t>
            </a:r>
            <a:endParaRPr lang="en-US" altLang="zh-CN" dirty="0"/>
          </a:p>
          <a:p>
            <a:r>
              <a:rPr lang="zh-CN" altLang="en-US" dirty="0"/>
              <a:t>自身常数比较大</a:t>
            </a:r>
            <a:endParaRPr lang="en-US" altLang="zh-C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Advantage</a:t>
            </a:r>
            <a:endParaRPr lang="zh-CN" altLang="en-US" dirty="0"/>
          </a:p>
        </p:txBody>
      </p:sp>
      <p:sp>
        <p:nvSpPr>
          <p:cNvPr id="3" name="内容占位符 2"/>
          <p:cNvSpPr>
            <a:spLocks noGrp="1"/>
          </p:cNvSpPr>
          <p:nvPr>
            <p:ph idx="1"/>
          </p:nvPr>
        </p:nvSpPr>
        <p:spPr/>
        <p:txBody>
          <a:bodyPr>
            <a:normAutofit/>
          </a:bodyPr>
          <a:lstStyle/>
          <a:p>
            <a:r>
              <a:rPr lang="en-US" altLang="zh-CN" dirty="0"/>
              <a:t>Splay</a:t>
            </a:r>
            <a:r>
              <a:rPr lang="zh-CN" altLang="en-US" dirty="0"/>
              <a:t>用来维护序列还是比较好写的，用来维护名次树感觉不好写</a:t>
            </a:r>
            <a:endParaRPr lang="en-US" altLang="zh-CN" dirty="0"/>
          </a:p>
          <a:p>
            <a:r>
              <a:rPr lang="zh-CN" altLang="en-US" dirty="0"/>
              <a:t>由于自适应性，</a:t>
            </a:r>
            <a:r>
              <a:rPr lang="en-US" altLang="zh-CN" dirty="0"/>
              <a:t>splay</a:t>
            </a:r>
            <a:r>
              <a:rPr lang="zh-CN" altLang="en-US" dirty="0"/>
              <a:t>不需要特殊的技巧就可以高效启发式合并，还可以高效实现</a:t>
            </a:r>
            <a:r>
              <a:rPr lang="en-US" altLang="zh-CN" dirty="0"/>
              <a:t>LCT</a:t>
            </a:r>
            <a:r>
              <a:rPr lang="zh-CN" altLang="en-US" dirty="0"/>
              <a:t>（</a:t>
            </a:r>
            <a:r>
              <a:rPr lang="en-US" altLang="zh-CN" dirty="0"/>
              <a:t>STT</a:t>
            </a:r>
            <a:r>
              <a:rPr lang="zh-CN" altLang="en-US" dirty="0"/>
              <a:t>）等动态树</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打个广告</a:t>
            </a:r>
            <a:r>
              <a:rPr lang="en-US" altLang="zh-CN" dirty="0"/>
              <a:t>——WBLT</a:t>
            </a:r>
            <a:endParaRPr lang="zh-CN" altLang="en-US" dirty="0"/>
          </a:p>
        </p:txBody>
      </p:sp>
      <p:sp>
        <p:nvSpPr>
          <p:cNvPr id="3" name="内容占位符 2"/>
          <p:cNvSpPr>
            <a:spLocks noGrp="1"/>
          </p:cNvSpPr>
          <p:nvPr>
            <p:ph idx="1"/>
          </p:nvPr>
        </p:nvSpPr>
        <p:spPr/>
        <p:txBody>
          <a:bodyPr>
            <a:normAutofit/>
          </a:bodyPr>
          <a:lstStyle/>
          <a:p>
            <a:r>
              <a:rPr lang="zh-CN" altLang="en-US" dirty="0"/>
              <a:t>全称：</a:t>
            </a:r>
            <a:r>
              <a:rPr lang="en-US" altLang="zh-CN" dirty="0"/>
              <a:t>Weight Balanced Leafy Tree</a:t>
            </a:r>
            <a:endParaRPr lang="en-US" altLang="zh-CN" dirty="0"/>
          </a:p>
          <a:p>
            <a:r>
              <a:rPr lang="zh-CN" altLang="en-US" dirty="0"/>
              <a:t>这个</a:t>
            </a:r>
            <a:r>
              <a:rPr lang="en-US" altLang="zh-CN" dirty="0"/>
              <a:t>Weight Balanced</a:t>
            </a:r>
            <a:r>
              <a:rPr lang="zh-CN" altLang="en-US" dirty="0"/>
              <a:t>是指的</a:t>
            </a:r>
            <a:r>
              <a:rPr lang="en-US" altLang="zh-CN" dirty="0"/>
              <a:t>Balanced by Boundary</a:t>
            </a:r>
            <a:r>
              <a:rPr lang="zh-CN" altLang="en-US" dirty="0"/>
              <a:t>，也就是</a:t>
            </a:r>
            <a:r>
              <a:rPr lang="en-US" altLang="zh-CN" dirty="0"/>
              <a:t>BB[α]</a:t>
            </a:r>
            <a:endParaRPr lang="en-US" altLang="zh-CN" dirty="0"/>
          </a:p>
          <a:p>
            <a:r>
              <a:rPr lang="zh-CN" altLang="en-US" dirty="0"/>
              <a:t>和</a:t>
            </a:r>
            <a:r>
              <a:rPr lang="en-US" altLang="zh-CN" dirty="0" err="1"/>
              <a:t>clj</a:t>
            </a:r>
            <a:r>
              <a:rPr lang="zh-CN" altLang="en-US" dirty="0"/>
              <a:t>那个定义不一样</a:t>
            </a:r>
            <a:endParaRPr lang="en-US" altLang="zh-CN" dirty="0"/>
          </a:p>
          <a:p>
            <a:r>
              <a:rPr lang="zh-CN" altLang="en-US" dirty="0"/>
              <a:t>大概可以理解为通过旋转而不是重构来满足替罪羊树那个平衡关系</a:t>
            </a:r>
            <a:endParaRPr lang="en-US" altLang="zh-CN" dirty="0"/>
          </a:p>
          <a:p>
            <a:r>
              <a:rPr lang="zh-CN" altLang="en-US" dirty="0"/>
              <a:t>也就是说替罪羊树是</a:t>
            </a:r>
            <a:r>
              <a:rPr lang="en-US" altLang="zh-CN" dirty="0"/>
              <a:t>Weight Balanced Tree</a:t>
            </a:r>
            <a:r>
              <a:rPr lang="zh-CN" altLang="en-US" dirty="0"/>
              <a:t>的一种</a:t>
            </a:r>
            <a:endParaRPr lang="zh-CN" altLang="en-US"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打个广告</a:t>
            </a:r>
            <a:r>
              <a:rPr lang="en-US" altLang="zh-CN" dirty="0"/>
              <a:t>——WBLT</a:t>
            </a:r>
            <a:endParaRPr lang="zh-CN" altLang="en-US" dirty="0"/>
          </a:p>
        </p:txBody>
      </p:sp>
      <p:sp>
        <p:nvSpPr>
          <p:cNvPr id="3" name="内容占位符 2"/>
          <p:cNvSpPr>
            <a:spLocks noGrp="1"/>
          </p:cNvSpPr>
          <p:nvPr>
            <p:ph idx="1"/>
          </p:nvPr>
        </p:nvSpPr>
        <p:spPr/>
        <p:txBody>
          <a:bodyPr>
            <a:normAutofit/>
          </a:bodyPr>
          <a:lstStyle/>
          <a:p>
            <a:r>
              <a:rPr lang="zh-CN" altLang="en-US" dirty="0"/>
              <a:t>线段树就是一种</a:t>
            </a:r>
            <a:r>
              <a:rPr lang="en-US" altLang="zh-CN" dirty="0"/>
              <a:t>Leafy Tree</a:t>
            </a:r>
            <a:r>
              <a:rPr lang="zh-CN" altLang="en-US" dirty="0"/>
              <a:t>，也就是说把信息都存在叶子上，非叶节点都是存储了信息的合并的虚点（大家可以感性理解一下大概是什么样的一个结构）</a:t>
            </a:r>
            <a:endParaRPr lang="en-US" altLang="zh-CN" dirty="0"/>
          </a:p>
          <a:p>
            <a:r>
              <a:rPr lang="zh-CN" altLang="en-US" dirty="0"/>
              <a:t>优点：目前最好写的平衡树，可持久化效率很高</a:t>
            </a:r>
            <a:endParaRPr lang="en-US" altLang="zh-CN" dirty="0"/>
          </a:p>
          <a:p>
            <a:r>
              <a:rPr lang="zh-CN" altLang="en-US" dirty="0"/>
              <a:t>缺点：非可持久化的情况下要两倍空间，拿来写</a:t>
            </a:r>
            <a:r>
              <a:rPr lang="en-US" altLang="zh-CN" dirty="0"/>
              <a:t>LCT</a:t>
            </a:r>
            <a:r>
              <a:rPr lang="zh-CN" altLang="en-US" dirty="0"/>
              <a:t>（</a:t>
            </a:r>
            <a:r>
              <a:rPr lang="en-US" altLang="zh-CN" dirty="0"/>
              <a:t>STT</a:t>
            </a:r>
            <a:r>
              <a:rPr lang="zh-CN" altLang="en-US" dirty="0"/>
              <a:t>）很吃力</a:t>
            </a:r>
            <a:endParaRPr lang="en-US" altLang="zh-CN"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替罪羊树</a:t>
            </a:r>
            <a:endParaRPr lang="zh-CN" altLang="en-US" dirty="0"/>
          </a:p>
        </p:txBody>
      </p:sp>
      <p:sp>
        <p:nvSpPr>
          <p:cNvPr id="3" name="内容占位符 2"/>
          <p:cNvSpPr>
            <a:spLocks noGrp="1"/>
          </p:cNvSpPr>
          <p:nvPr>
            <p:ph idx="1"/>
          </p:nvPr>
        </p:nvSpPr>
        <p:spPr/>
        <p:txBody>
          <a:bodyPr/>
          <a:lstStyle/>
          <a:p>
            <a:r>
              <a:rPr lang="zh-CN" altLang="en-US" dirty="0"/>
              <a:t>定义常数平衡因子</a:t>
            </a:r>
            <a:r>
              <a:rPr lang="en-US" altLang="zh-CN" dirty="0"/>
              <a:t>α</a:t>
            </a:r>
            <a:endParaRPr lang="en-US" altLang="zh-CN" dirty="0"/>
          </a:p>
          <a:p>
            <a:r>
              <a:rPr lang="zh-CN" altLang="en-US" dirty="0"/>
              <a:t>如果一个点的某个儿子，占到了子树大小的</a:t>
            </a:r>
            <a:r>
              <a:rPr lang="en-US" altLang="zh-CN" dirty="0"/>
              <a:t>α</a:t>
            </a:r>
            <a:r>
              <a:rPr lang="zh-CN" altLang="en-US" dirty="0"/>
              <a:t>，则认为不平衡，重构这个子树</a:t>
            </a:r>
            <a:endParaRPr lang="en-US" altLang="zh-CN" dirty="0"/>
          </a:p>
          <a:p>
            <a:r>
              <a:rPr lang="zh-CN" altLang="en-US" dirty="0"/>
              <a:t>复杂度也是带均摊的，均摊</a:t>
            </a:r>
            <a:r>
              <a:rPr lang="en-US" altLang="zh-CN" dirty="0"/>
              <a:t>O(</a:t>
            </a:r>
            <a:r>
              <a:rPr lang="en-US" altLang="zh-CN" dirty="0" err="1"/>
              <a:t>logn</a:t>
            </a:r>
            <a:r>
              <a:rPr lang="en-US" altLang="zh-CN" dirty="0"/>
              <a:t>)</a:t>
            </a:r>
            <a:r>
              <a:rPr lang="zh-CN" altLang="en-US" dirty="0"/>
              <a:t>，最坏单次操作</a:t>
            </a:r>
            <a:r>
              <a:rPr lang="en-US" altLang="zh-CN" dirty="0"/>
              <a:t>O(n)</a:t>
            </a:r>
            <a:endParaRPr lang="en-US" altLang="zh-CN" dirty="0"/>
          </a:p>
          <a:p>
            <a:r>
              <a:rPr lang="zh-CN" altLang="en-US" dirty="0"/>
              <a:t>复杂度证明平凡</a:t>
            </a:r>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线段树和平衡树</a:t>
            </a:r>
            <a:r>
              <a:rPr lang="zh-CN" altLang="en-US" dirty="0"/>
              <a:t>用于解决什么样的题</a:t>
            </a:r>
            <a:endParaRPr lang="zh-CN" altLang="en-US" dirty="0"/>
          </a:p>
        </p:txBody>
      </p:sp>
      <p:sp>
        <p:nvSpPr>
          <p:cNvPr id="3" name="内容占位符 2"/>
          <p:cNvSpPr>
            <a:spLocks noGrp="1"/>
          </p:cNvSpPr>
          <p:nvPr>
            <p:ph idx="1"/>
          </p:nvPr>
        </p:nvSpPr>
        <p:spPr/>
        <p:txBody>
          <a:bodyPr>
            <a:normAutofit/>
          </a:bodyPr>
          <a:lstStyle/>
          <a:p>
            <a:r>
              <a:rPr lang="zh-CN" altLang="en-US" dirty="0"/>
              <a:t>最简单的应用一般叫做：分治信息</a:t>
            </a:r>
            <a:r>
              <a:rPr lang="zh-CN" altLang="en-US" dirty="0"/>
              <a:t>维护</a:t>
            </a:r>
            <a:endParaRPr lang="zh-CN" altLang="en-US" dirty="0"/>
          </a:p>
          <a:p>
            <a:r>
              <a:rPr lang="zh-CN" altLang="en-US" dirty="0"/>
              <a:t>给你一个序列，每次查询区间的分治信息，可能有单点修改或者区间修改</a:t>
            </a:r>
            <a:endParaRPr lang="en-US" altLang="zh-CN" dirty="0"/>
          </a:p>
          <a:p>
            <a:r>
              <a:rPr lang="zh-CN" altLang="en-US" dirty="0"/>
              <a:t>给你一棵树，每次查询路径的分治信息，可能有单点修改或者路径修改</a:t>
            </a:r>
            <a:endParaRPr lang="zh-CN" altLang="en-US" dirty="0"/>
          </a:p>
          <a:p>
            <a:r>
              <a:rPr lang="zh-CN" altLang="en-US" dirty="0"/>
              <a:t>分治信息是什么</a:t>
            </a:r>
            <a:r>
              <a:rPr lang="zh-CN" altLang="en-US" dirty="0"/>
              <a:t>呢？</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线段树</a:t>
            </a:r>
            <a:endParaRPr lang="zh-CN" altLang="en-US" dirty="0"/>
          </a:p>
        </p:txBody>
      </p:sp>
      <p:sp>
        <p:nvSpPr>
          <p:cNvPr id="3" name="内容占位符 2"/>
          <p:cNvSpPr>
            <a:spLocks noGrp="1"/>
          </p:cNvSpPr>
          <p:nvPr>
            <p:ph idx="1"/>
          </p:nvPr>
        </p:nvSpPr>
        <p:spPr/>
        <p:txBody>
          <a:bodyPr>
            <a:normAutofit/>
          </a:bodyPr>
          <a:lstStyle/>
          <a:p>
            <a:r>
              <a:rPr lang="zh-CN" altLang="en-US" dirty="0"/>
              <a:t>我相信大家都会线段树了，所以就不讲原理了</a:t>
            </a:r>
            <a:endParaRPr lang="zh-CN" altLang="en-US" dirty="0"/>
          </a:p>
        </p:txBody>
      </p:sp>
      <p:pic>
        <p:nvPicPr>
          <p:cNvPr id="4" name="图片 3"/>
          <p:cNvPicPr/>
          <p:nvPr/>
        </p:nvPicPr>
        <p:blipFill>
          <a:blip r:embed="rId1" cstate="print"/>
          <a:srcRect/>
          <a:stretch>
            <a:fillRect/>
          </a:stretch>
        </p:blipFill>
        <p:spPr bwMode="auto">
          <a:xfrm>
            <a:off x="2423593" y="2636912"/>
            <a:ext cx="7332331" cy="2952328"/>
          </a:xfrm>
          <a:prstGeom prst="rect">
            <a:avLst/>
          </a:prstGeom>
          <a:noFill/>
          <a:ln w="9525">
            <a:noFill/>
            <a:miter lim="800000"/>
            <a:headEnd/>
            <a:tailEnd/>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分治</a:t>
            </a:r>
            <a:r>
              <a:rPr lang="zh-CN" altLang="en-US" dirty="0"/>
              <a:t>信息</a:t>
            </a:r>
            <a:endParaRPr lang="zh-CN" altLang="en-US" dirty="0"/>
          </a:p>
        </p:txBody>
      </p:sp>
      <p:sp>
        <p:nvSpPr>
          <p:cNvPr id="3" name="内容占位符 2"/>
          <p:cNvSpPr>
            <a:spLocks noGrp="1"/>
          </p:cNvSpPr>
          <p:nvPr>
            <p:ph idx="1"/>
          </p:nvPr>
        </p:nvSpPr>
        <p:spPr/>
        <p:txBody>
          <a:bodyPr>
            <a:normAutofit/>
          </a:bodyPr>
          <a:lstStyle/>
          <a:p>
            <a:r>
              <a:rPr lang="zh-CN" altLang="en-US" dirty="0"/>
              <a:t>这里维护的</a:t>
            </a:r>
            <a:r>
              <a:rPr lang="zh-CN" altLang="en-US" dirty="0"/>
              <a:t>分治信息是可快速合并的信息，具体怎么定义快速合并比较复杂，这里不进行严谨介绍，只感性理解</a:t>
            </a:r>
            <a:endParaRPr lang="en-US" altLang="zh-CN" dirty="0"/>
          </a:p>
          <a:p>
            <a:r>
              <a:rPr lang="zh-CN" altLang="en-US" dirty="0"/>
              <a:t>建议考虑线段树合并区间答案的时候，考虑如果答案都在左区间，都在右区间的情况，然后剩下的情况就是这次合并需要额外维护的</a:t>
            </a:r>
            <a:endParaRPr lang="en-US" altLang="zh-CN" dirty="0"/>
          </a:p>
          <a:p>
            <a:r>
              <a:rPr lang="zh-CN" altLang="en-US" dirty="0"/>
              <a:t>有可能考虑合并需要额外维护的信息时需要额外在线段树节点上维护新的信息</a:t>
            </a:r>
            <a:endParaRPr lang="zh-CN" altLang="en-US"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单点修改，询问区间</a:t>
            </a:r>
            <a:r>
              <a:rPr lang="zh-CN" altLang="en-US"/>
              <a:t>信息</a:t>
            </a:r>
            <a:endParaRPr lang="zh-CN" altLang="en-US"/>
          </a:p>
        </p:txBody>
      </p:sp>
      <p:sp>
        <p:nvSpPr>
          <p:cNvPr id="3" name="内容占位符 2"/>
          <p:cNvSpPr>
            <a:spLocks noGrp="1"/>
          </p:cNvSpPr>
          <p:nvPr>
            <p:ph idx="1"/>
          </p:nvPr>
        </p:nvSpPr>
        <p:spPr/>
        <p:txBody>
          <a:bodyPr/>
          <a:p>
            <a:r>
              <a:rPr lang="zh-CN" altLang="en-US"/>
              <a:t>这种情况我们只需要设计可以高效合并的区间信息</a:t>
            </a:r>
            <a:r>
              <a:rPr lang="zh-CN" altLang="en-US"/>
              <a:t>即可</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区间修改，询问区间</a:t>
            </a:r>
            <a:r>
              <a:rPr lang="zh-CN" altLang="en-US"/>
              <a:t>信息</a:t>
            </a:r>
            <a:endParaRPr lang="zh-CN" altLang="en-US"/>
          </a:p>
        </p:txBody>
      </p:sp>
      <p:sp>
        <p:nvSpPr>
          <p:cNvPr id="3" name="内容占位符 2"/>
          <p:cNvSpPr>
            <a:spLocks noGrp="1"/>
          </p:cNvSpPr>
          <p:nvPr>
            <p:ph idx="1"/>
          </p:nvPr>
        </p:nvSpPr>
        <p:spPr/>
        <p:txBody>
          <a:bodyPr/>
          <a:p>
            <a:r>
              <a:rPr lang="zh-CN" altLang="en-US"/>
              <a:t>这种情况我们一般采用打标记的方法</a:t>
            </a:r>
            <a:r>
              <a:rPr lang="zh-CN" altLang="en-US"/>
              <a:t>实现</a:t>
            </a:r>
            <a:endParaRPr lang="zh-CN" altLang="en-US"/>
          </a:p>
          <a:p>
            <a:r>
              <a:rPr lang="zh-CN" altLang="en-US"/>
              <a:t>为了让一个问题可以通过打标记的方法实现区间修改</a:t>
            </a:r>
            <a:r>
              <a:rPr lang="zh-CN" altLang="en-US"/>
              <a:t>查询，需要考虑</a:t>
            </a:r>
            <a:r>
              <a:rPr lang="zh-CN" altLang="en-US"/>
              <a:t>三件事情：</a:t>
            </a:r>
            <a:endParaRPr lang="zh-CN" altLang="en-US"/>
          </a:p>
          <a:p>
            <a:r>
              <a:rPr lang="en-US" altLang="zh-CN"/>
              <a:t>1. </a:t>
            </a:r>
            <a:r>
              <a:rPr lang="zh-CN" altLang="en-US"/>
              <a:t>区间</a:t>
            </a:r>
            <a:r>
              <a:rPr lang="en-US" altLang="zh-CN"/>
              <a:t>+</a:t>
            </a:r>
            <a:r>
              <a:rPr lang="zh-CN" altLang="en-US"/>
              <a:t>区间</a:t>
            </a:r>
            <a:r>
              <a:rPr lang="en-US" altLang="zh-CN"/>
              <a:t> -&gt; </a:t>
            </a:r>
            <a:r>
              <a:rPr lang="zh-CN" altLang="en-US"/>
              <a:t>区间（合并两个区间的</a:t>
            </a:r>
            <a:r>
              <a:rPr lang="zh-CN" altLang="en-US"/>
              <a:t>信息）</a:t>
            </a:r>
            <a:endParaRPr lang="zh-CN" altLang="en-US"/>
          </a:p>
          <a:p>
            <a:r>
              <a:rPr lang="en-US" altLang="zh-CN"/>
              <a:t>2. </a:t>
            </a:r>
            <a:r>
              <a:rPr lang="zh-CN" altLang="en-US"/>
              <a:t>标记</a:t>
            </a:r>
            <a:r>
              <a:rPr lang="en-US" altLang="zh-CN"/>
              <a:t>+</a:t>
            </a:r>
            <a:r>
              <a:rPr lang="zh-CN" altLang="en-US"/>
              <a:t>标记</a:t>
            </a:r>
            <a:r>
              <a:rPr lang="en-US" altLang="zh-CN"/>
              <a:t> -&gt; </a:t>
            </a:r>
            <a:r>
              <a:rPr lang="zh-CN" altLang="en-US"/>
              <a:t>标记（合并两个</a:t>
            </a:r>
            <a:r>
              <a:rPr lang="zh-CN" altLang="en-US"/>
              <a:t>标记）</a:t>
            </a:r>
            <a:endParaRPr lang="zh-CN" altLang="en-US"/>
          </a:p>
          <a:p>
            <a:r>
              <a:rPr lang="en-US" altLang="zh-CN"/>
              <a:t>3. </a:t>
            </a:r>
            <a:r>
              <a:rPr lang="zh-CN" altLang="en-US"/>
              <a:t>标记</a:t>
            </a:r>
            <a:r>
              <a:rPr lang="en-US" altLang="zh-CN"/>
              <a:t>+</a:t>
            </a:r>
            <a:r>
              <a:rPr lang="zh-CN" altLang="en-US"/>
              <a:t>区间</a:t>
            </a:r>
            <a:r>
              <a:rPr lang="en-US" altLang="zh-CN"/>
              <a:t> -&gt; </a:t>
            </a:r>
            <a:r>
              <a:rPr lang="zh-CN" altLang="en-US"/>
              <a:t>区间（计算一个线段树节点被打上标记后的</a:t>
            </a:r>
            <a:r>
              <a:rPr lang="zh-CN" altLang="en-US"/>
              <a:t>信息）</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标题 1"/>
          <p:cNvSpPr>
            <a:spLocks noGrp="1" noChangeArrowheads="1"/>
          </p:cNvSpPr>
          <p:nvPr>
            <p:ph type="title"/>
          </p:nvPr>
        </p:nvSpPr>
        <p:spPr/>
        <p:txBody>
          <a:bodyPr/>
          <a:lstStyle/>
          <a:p>
            <a:r>
              <a:rPr lang="en-US" altLang="zh-CN" dirty="0" err="1"/>
              <a:t>Luogu</a:t>
            </a:r>
            <a:r>
              <a:rPr lang="zh-CN" altLang="en-US" dirty="0"/>
              <a:t>2023 [AHOI2009]维护序列</a:t>
            </a:r>
            <a:endParaRPr lang="zh-CN" altLang="en-US" dirty="0"/>
          </a:p>
        </p:txBody>
      </p:sp>
      <p:sp>
        <p:nvSpPr>
          <p:cNvPr id="55299" name="内容占位符 2"/>
          <p:cNvSpPr>
            <a:spLocks noGrp="1" noChangeArrowheads="1"/>
          </p:cNvSpPr>
          <p:nvPr>
            <p:ph idx="1"/>
          </p:nvPr>
        </p:nvSpPr>
        <p:spPr/>
        <p:txBody>
          <a:bodyPr>
            <a:normAutofit/>
          </a:bodyPr>
          <a:lstStyle/>
          <a:p>
            <a:pPr eaLnBrk="1" hangingPunct="1"/>
            <a:r>
              <a:rPr lang="en-US" altLang="zh-CN" dirty="0"/>
              <a:t>1.</a:t>
            </a:r>
            <a:r>
              <a:rPr lang="zh-CN" altLang="en-US" dirty="0"/>
              <a:t>区间加</a:t>
            </a:r>
            <a:r>
              <a:rPr lang="en-US" altLang="zh-CN" dirty="0"/>
              <a:t>x</a:t>
            </a:r>
            <a:endParaRPr lang="en-US" altLang="zh-CN" dirty="0"/>
          </a:p>
          <a:p>
            <a:pPr eaLnBrk="1" hangingPunct="1"/>
            <a:r>
              <a:rPr lang="en-US" altLang="zh-CN" dirty="0"/>
              <a:t>2.</a:t>
            </a:r>
            <a:r>
              <a:rPr lang="zh-CN" altLang="en-US" dirty="0"/>
              <a:t>区间乘</a:t>
            </a:r>
            <a:r>
              <a:rPr lang="en-US" altLang="zh-CN" dirty="0"/>
              <a:t>x</a:t>
            </a:r>
            <a:endParaRPr lang="en-US" altLang="zh-CN" dirty="0"/>
          </a:p>
          <a:p>
            <a:pPr eaLnBrk="1" hangingPunct="1"/>
            <a:r>
              <a:rPr lang="en-US" altLang="zh-CN" dirty="0"/>
              <a:t>3.</a:t>
            </a:r>
            <a:r>
              <a:rPr lang="zh-CN" altLang="en-US" dirty="0"/>
              <a:t>区间和</a:t>
            </a:r>
            <a:endParaRPr lang="zh-CN" altLang="en-US" dirty="0"/>
          </a:p>
          <a:p>
            <a:pPr eaLnBrk="1" hangingPunct="1"/>
            <a:r>
              <a:rPr lang="zh-CN" altLang="en-US" dirty="0"/>
              <a:t>取膜</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标题 1"/>
          <p:cNvSpPr>
            <a:spLocks noGrp="1" noChangeArrowheads="1"/>
          </p:cNvSpPr>
          <p:nvPr>
            <p:ph type="title"/>
          </p:nvPr>
        </p:nvSpPr>
        <p:spPr/>
        <p:txBody>
          <a:bodyPr/>
          <a:lstStyle/>
          <a:p>
            <a:r>
              <a:rPr lang="en-US" altLang="zh-CN" dirty="0"/>
              <a:t>Problem</a:t>
            </a:r>
            <a:endParaRPr lang="zh-CN" altLang="en-US" dirty="0"/>
          </a:p>
        </p:txBody>
      </p:sp>
      <p:sp>
        <p:nvSpPr>
          <p:cNvPr id="56323" name="内容占位符 2"/>
          <p:cNvSpPr>
            <a:spLocks noGrp="1" noChangeArrowheads="1"/>
          </p:cNvSpPr>
          <p:nvPr>
            <p:ph idx="1"/>
          </p:nvPr>
        </p:nvSpPr>
        <p:spPr/>
        <p:txBody>
          <a:bodyPr/>
          <a:lstStyle/>
          <a:p>
            <a:pPr eaLnBrk="1" hangingPunct="1"/>
            <a:r>
              <a:rPr lang="zh-CN" altLang="en-US" dirty="0"/>
              <a:t>如果只是区间加或者区间乘，直接打个标记就可以了</a:t>
            </a:r>
            <a:endParaRPr lang="zh-CN" altLang="en-US" dirty="0"/>
          </a:p>
          <a:p>
            <a:pPr eaLnBrk="1" hangingPunct="1"/>
            <a:r>
              <a:rPr lang="zh-CN" altLang="en-US" dirty="0"/>
              <a:t>但是同时有两个操作怎么办</a:t>
            </a:r>
            <a:endParaRPr lang="en-US" altLang="zh-CN" dirty="0"/>
          </a:p>
          <a:p>
            <a:pPr eaLnBrk="1" hangingPunct="1"/>
            <a:endParaRPr lang="zh-CN" alt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标题 1"/>
          <p:cNvSpPr>
            <a:spLocks noGrp="1" noChangeArrowheads="1"/>
          </p:cNvSpPr>
          <p:nvPr>
            <p:ph type="title"/>
          </p:nvPr>
        </p:nvSpPr>
        <p:spPr/>
        <p:txBody>
          <a:bodyPr/>
          <a:lstStyle/>
          <a:p>
            <a:r>
              <a:rPr lang="en-US" altLang="zh-CN" dirty="0"/>
              <a:t>Solution</a:t>
            </a:r>
            <a:endParaRPr lang="zh-CN" altLang="en-US" dirty="0"/>
          </a:p>
        </p:txBody>
      </p:sp>
      <p:sp>
        <p:nvSpPr>
          <p:cNvPr id="57347" name="内容占位符 2"/>
          <p:cNvSpPr>
            <a:spLocks noGrp="1" noChangeArrowheads="1"/>
          </p:cNvSpPr>
          <p:nvPr>
            <p:ph idx="1"/>
          </p:nvPr>
        </p:nvSpPr>
        <p:spPr/>
        <p:txBody>
          <a:bodyPr>
            <a:normAutofit lnSpcReduction="10000"/>
          </a:bodyPr>
          <a:lstStyle/>
          <a:p>
            <a:r>
              <a:rPr lang="zh-CN" altLang="en-US" sz="2400" dirty="0"/>
              <a:t>当然是打两个标记啦，不过需要注意一下处理顺序</a:t>
            </a:r>
            <a:endParaRPr lang="en-US" altLang="zh-CN" sz="2400" dirty="0"/>
          </a:p>
          <a:p>
            <a:pPr eaLnBrk="1" hangingPunct="1"/>
            <a:r>
              <a:rPr lang="zh-CN" altLang="en-US" sz="2400" dirty="0"/>
              <a:t>维护两个标记，分别是加标记和乘标记</a:t>
            </a:r>
            <a:endParaRPr lang="zh-CN" altLang="en-US" sz="2400" dirty="0"/>
          </a:p>
          <a:p>
            <a:pPr eaLnBrk="1" hangingPunct="1"/>
            <a:r>
              <a:rPr lang="zh-CN" altLang="en-US" sz="2400" dirty="0"/>
              <a:t>分别设为</a:t>
            </a:r>
            <a:r>
              <a:rPr lang="en-US" altLang="zh-CN" sz="2400" dirty="0"/>
              <a:t>add</a:t>
            </a:r>
            <a:r>
              <a:rPr lang="zh-CN" altLang="en-US" sz="2400" dirty="0"/>
              <a:t>和</a:t>
            </a:r>
            <a:r>
              <a:rPr lang="en-US" altLang="zh-CN" sz="2400" dirty="0" err="1"/>
              <a:t>mul</a:t>
            </a:r>
            <a:endParaRPr lang="en-US" altLang="zh-CN" sz="2400" dirty="0"/>
          </a:p>
          <a:p>
            <a:pPr eaLnBrk="1" hangingPunct="1"/>
            <a:r>
              <a:rPr lang="zh-CN" altLang="en-US" sz="2400" dirty="0"/>
              <a:t>如果一个节点的被加上了</a:t>
            </a:r>
            <a:r>
              <a:rPr lang="en-US" altLang="zh-CN" sz="2400" dirty="0"/>
              <a:t>x</a:t>
            </a:r>
            <a:endParaRPr lang="en-US" altLang="zh-CN" sz="2400" dirty="0"/>
          </a:p>
          <a:p>
            <a:pPr eaLnBrk="1" hangingPunct="1"/>
            <a:r>
              <a:rPr lang="zh-CN" altLang="en-US" sz="2400" dirty="0"/>
              <a:t>则</a:t>
            </a:r>
            <a:r>
              <a:rPr lang="en-US" altLang="zh-CN" sz="2400" dirty="0"/>
              <a:t>add+=x</a:t>
            </a:r>
            <a:endParaRPr lang="en-US" altLang="zh-CN" sz="2400" dirty="0"/>
          </a:p>
          <a:p>
            <a:pPr eaLnBrk="1" hangingPunct="1"/>
            <a:r>
              <a:rPr lang="zh-CN" altLang="en-US" sz="2400" dirty="0"/>
              <a:t>如果一个节点被乘上了</a:t>
            </a:r>
            <a:r>
              <a:rPr lang="en-US" altLang="zh-CN" sz="2400" dirty="0"/>
              <a:t>x</a:t>
            </a:r>
            <a:endParaRPr lang="en-US" altLang="zh-CN" sz="2400" dirty="0"/>
          </a:p>
          <a:p>
            <a:pPr eaLnBrk="1" hangingPunct="1"/>
            <a:r>
              <a:rPr lang="zh-CN" altLang="en-US" sz="2400" dirty="0"/>
              <a:t>则</a:t>
            </a:r>
            <a:r>
              <a:rPr lang="en-US" altLang="zh-CN" sz="2400" dirty="0"/>
              <a:t>add*=x</a:t>
            </a:r>
            <a:r>
              <a:rPr lang="zh-CN" altLang="en-US" sz="2400" dirty="0"/>
              <a:t>，</a:t>
            </a:r>
            <a:r>
              <a:rPr lang="en-US" altLang="zh-CN" sz="2400" dirty="0" err="1"/>
              <a:t>mul</a:t>
            </a:r>
            <a:r>
              <a:rPr lang="en-US" altLang="zh-CN" sz="2400" dirty="0"/>
              <a:t>*=x</a:t>
            </a:r>
            <a:endParaRPr lang="en-US" altLang="zh-CN" sz="2400" dirty="0"/>
          </a:p>
          <a:p>
            <a:pPr eaLnBrk="1" hangingPunct="1"/>
            <a:r>
              <a:rPr lang="zh-CN" altLang="en-US" sz="2400" dirty="0"/>
              <a:t>注意取膜</a:t>
            </a:r>
            <a:endParaRPr lang="zh-CN" altLang="en-US" sz="2400" dirty="0"/>
          </a:p>
          <a:p>
            <a:pPr eaLnBrk="1" hangingPunct="1"/>
            <a:r>
              <a:rPr lang="zh-CN" altLang="en-US" sz="2400" dirty="0"/>
              <a:t>即对于标记按顺序维护</a:t>
            </a:r>
            <a:endParaRPr lang="zh-CN" altLang="en-US" sz="2400" dirty="0"/>
          </a:p>
          <a:p>
            <a:pPr eaLnBrk="1" hangingPunct="1"/>
            <a:r>
              <a:rPr lang="zh-CN" altLang="en-US" sz="2400" dirty="0"/>
              <a:t>先加后乘</a:t>
            </a:r>
            <a:endParaRPr lang="zh-CN" altLang="en-US" sz="24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常见的打标记的操作</a:t>
            </a:r>
            <a:endParaRPr lang="zh-CN" altLang="en-US" dirty="0"/>
          </a:p>
        </p:txBody>
      </p:sp>
      <p:sp>
        <p:nvSpPr>
          <p:cNvPr id="3" name="内容占位符 2"/>
          <p:cNvSpPr>
            <a:spLocks noGrp="1"/>
          </p:cNvSpPr>
          <p:nvPr>
            <p:ph idx="1"/>
          </p:nvPr>
        </p:nvSpPr>
        <p:spPr/>
        <p:txBody>
          <a:bodyPr/>
          <a:lstStyle/>
          <a:p>
            <a:r>
              <a:rPr lang="zh-CN" altLang="en-US" dirty="0"/>
              <a:t>区间加</a:t>
            </a:r>
            <a:endParaRPr lang="en-US" altLang="zh-CN" dirty="0"/>
          </a:p>
          <a:p>
            <a:r>
              <a:rPr lang="zh-CN" altLang="en-US" dirty="0"/>
              <a:t>区间乘</a:t>
            </a:r>
            <a:endParaRPr lang="en-US" altLang="zh-CN" dirty="0"/>
          </a:p>
          <a:p>
            <a:r>
              <a:rPr lang="zh-CN" altLang="en-US" dirty="0"/>
              <a:t>区间染色（区间修改为一个数）</a:t>
            </a:r>
            <a:endParaRPr lang="en-US" altLang="zh-CN" dirty="0"/>
          </a:p>
          <a:p>
            <a:r>
              <a:rPr lang="zh-CN" altLang="en-US" dirty="0"/>
              <a:t>区间翻转</a:t>
            </a:r>
            <a:endParaRPr lang="en-US" altLang="zh-CN" dirty="0"/>
          </a:p>
          <a:p>
            <a:r>
              <a:rPr lang="zh-CN" altLang="en-US" dirty="0"/>
              <a:t>区间</a:t>
            </a:r>
            <a:r>
              <a:rPr lang="en-US" altLang="zh-CN" dirty="0" err="1"/>
              <a:t>xor</a:t>
            </a:r>
            <a:endParaRPr lang="en-US" altLang="zh-CN"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标题 1"/>
          <p:cNvSpPr>
            <a:spLocks noGrp="1" noChangeArrowheads="1"/>
          </p:cNvSpPr>
          <p:nvPr>
            <p:ph type="title"/>
          </p:nvPr>
        </p:nvSpPr>
        <p:spPr/>
        <p:txBody>
          <a:bodyPr/>
          <a:lstStyle/>
          <a:p>
            <a:r>
              <a:rPr lang="en-US" altLang="zh-CN" dirty="0"/>
              <a:t>Luogu4513 </a:t>
            </a:r>
            <a:r>
              <a:rPr lang="zh-CN" altLang="en-US" dirty="0"/>
              <a:t>小白逛公园</a:t>
            </a:r>
            <a:endParaRPr lang="zh-CN" altLang="en-US" dirty="0"/>
          </a:p>
        </p:txBody>
      </p:sp>
      <p:sp>
        <p:nvSpPr>
          <p:cNvPr id="73731" name="内容占位符 2"/>
          <p:cNvSpPr>
            <a:spLocks noGrp="1" noChangeArrowheads="1"/>
          </p:cNvSpPr>
          <p:nvPr>
            <p:ph idx="1"/>
          </p:nvPr>
        </p:nvSpPr>
        <p:spPr/>
        <p:txBody>
          <a:bodyPr>
            <a:normAutofit/>
          </a:bodyPr>
          <a:lstStyle/>
          <a:p>
            <a:pPr eaLnBrk="1" hangingPunct="1"/>
            <a:r>
              <a:rPr lang="zh-CN" altLang="en-US" dirty="0"/>
              <a:t>序列，单点修改，询问区间最大子段和</a:t>
            </a:r>
            <a:endParaRPr lang="zh-CN" alt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标题 1"/>
          <p:cNvSpPr>
            <a:spLocks noGrp="1" noChangeArrowheads="1"/>
          </p:cNvSpPr>
          <p:nvPr>
            <p:ph type="title"/>
          </p:nvPr>
        </p:nvSpPr>
        <p:spPr/>
        <p:txBody>
          <a:bodyPr/>
          <a:lstStyle/>
          <a:p>
            <a:r>
              <a:rPr lang="en-US" altLang="zh-CN" dirty="0"/>
              <a:t>Solution</a:t>
            </a:r>
            <a:endParaRPr lang="zh-CN" altLang="en-US" dirty="0"/>
          </a:p>
        </p:txBody>
      </p:sp>
      <p:sp>
        <p:nvSpPr>
          <p:cNvPr id="74755" name="内容占位符 2"/>
          <p:cNvSpPr>
            <a:spLocks noGrp="1" noChangeArrowheads="1"/>
          </p:cNvSpPr>
          <p:nvPr>
            <p:ph idx="1"/>
          </p:nvPr>
        </p:nvSpPr>
        <p:spPr/>
        <p:txBody>
          <a:bodyPr>
            <a:normAutofit/>
          </a:bodyPr>
          <a:lstStyle/>
          <a:p>
            <a:pPr eaLnBrk="1" hangingPunct="1"/>
            <a:r>
              <a:rPr lang="zh-CN" altLang="en-US" dirty="0"/>
              <a:t>著名的新手杀手题。。。</a:t>
            </a:r>
            <a:endParaRPr lang="zh-CN" altLang="en-US" dirty="0"/>
          </a:p>
          <a:p>
            <a:pPr eaLnBrk="1" hangingPunct="1"/>
            <a:r>
              <a:rPr lang="zh-CN" altLang="en-US" dirty="0"/>
              <a:t>很经典来着</a:t>
            </a:r>
            <a:endParaRPr lang="en-US" altLang="zh-CN" dirty="0"/>
          </a:p>
          <a:p>
            <a:pPr eaLnBrk="1" hangingPunct="1"/>
            <a:r>
              <a:rPr lang="zh-CN" altLang="en-US" dirty="0"/>
              <a:t>对于每个区间，维护一个左边的最大前缀，右边的最大后缀，以及区间内部的答案</a:t>
            </a:r>
            <a:endParaRPr lang="zh-CN" altLang="en-US" dirty="0"/>
          </a:p>
          <a:p>
            <a:pPr eaLnBrk="1" hangingPunct="1"/>
            <a:r>
              <a:rPr lang="zh-CN" altLang="en-US" dirty="0"/>
              <a:t>每次合并的时候，即答案选取左子区间的</a:t>
            </a:r>
            <a:r>
              <a:rPr lang="en-US" altLang="zh-CN" dirty="0"/>
              <a:t>max</a:t>
            </a:r>
            <a:r>
              <a:rPr lang="zh-CN" altLang="en-US" dirty="0"/>
              <a:t>，右子区间的</a:t>
            </a:r>
            <a:r>
              <a:rPr lang="en-US" altLang="zh-CN" dirty="0"/>
              <a:t>max</a:t>
            </a:r>
            <a:r>
              <a:rPr lang="zh-CN" altLang="en-US" dirty="0"/>
              <a:t>，或者左子区间的最大后缀，右子区间的最大前缀即可</a:t>
            </a:r>
            <a:endParaRPr lang="zh-CN" altLang="en-US" dirty="0"/>
          </a:p>
          <a:p>
            <a:pPr eaLnBrk="1" hangingPunct="1"/>
            <a:r>
              <a:rPr lang="zh-CN" altLang="en-US" dirty="0"/>
              <a:t>很简单的题</a:t>
            </a: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标题 1"/>
          <p:cNvSpPr>
            <a:spLocks noGrp="1" noChangeArrowheads="1"/>
          </p:cNvSpPr>
          <p:nvPr>
            <p:ph type="title"/>
          </p:nvPr>
        </p:nvSpPr>
        <p:spPr/>
        <p:txBody>
          <a:bodyPr/>
          <a:lstStyle/>
          <a:p>
            <a:r>
              <a:rPr lang="en-US" altLang="zh-CN" dirty="0"/>
              <a:t>Solution</a:t>
            </a:r>
            <a:endParaRPr lang="zh-CN" altLang="en-US" dirty="0"/>
          </a:p>
        </p:txBody>
      </p:sp>
      <p:sp>
        <p:nvSpPr>
          <p:cNvPr id="75779" name="内容占位符 2"/>
          <p:cNvSpPr>
            <a:spLocks noGrp="1" noChangeArrowheads="1"/>
          </p:cNvSpPr>
          <p:nvPr>
            <p:ph idx="1"/>
          </p:nvPr>
        </p:nvSpPr>
        <p:spPr/>
        <p:txBody>
          <a:bodyPr/>
          <a:lstStyle/>
          <a:p>
            <a:pPr marL="0" indent="0">
              <a:buNone/>
            </a:pPr>
            <a:endParaRPr lang="zh-CN" altLang="en-US" dirty="0"/>
          </a:p>
          <a:p>
            <a:pPr eaLnBrk="1" hangingPunct="1"/>
            <a:endParaRPr lang="zh-CN" altLang="en-US" dirty="0"/>
          </a:p>
        </p:txBody>
      </p:sp>
      <p:graphicFrame>
        <p:nvGraphicFramePr>
          <p:cNvPr id="75780" name="对象 5"/>
          <p:cNvGraphicFramePr/>
          <p:nvPr/>
        </p:nvGraphicFramePr>
        <p:xfrm>
          <a:off x="5922170" y="2633664"/>
          <a:ext cx="4657725" cy="2314575"/>
        </p:xfrm>
        <a:graphic>
          <a:graphicData uri="http://schemas.openxmlformats.org/presentationml/2006/ole">
            <mc:AlternateContent xmlns:mc="http://schemas.openxmlformats.org/markup-compatibility/2006">
              <mc:Choice xmlns:v="urn:schemas-microsoft-com:vml" Requires="v">
                <p:oleObj spid="_x0000_s2" name="" r:id="rId1" imgW="4524375" imgH="2247900" progId="Paint.Picture">
                  <p:embed/>
                </p:oleObj>
              </mc:Choice>
              <mc:Fallback>
                <p:oleObj name="" r:id="rId1" imgW="4524375" imgH="2247900" progId="Paint.Picture">
                  <p:embed/>
                  <p:pic>
                    <p:nvPicPr>
                      <p:cNvPr id="0" name="对象 5"/>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2170" y="2633664"/>
                        <a:ext cx="4657725"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75781" name="对象 7"/>
          <p:cNvGraphicFramePr/>
          <p:nvPr/>
        </p:nvGraphicFramePr>
        <p:xfrm>
          <a:off x="2405063" y="2633664"/>
          <a:ext cx="3588544" cy="2409825"/>
        </p:xfrm>
        <a:graphic>
          <a:graphicData uri="http://schemas.openxmlformats.org/presentationml/2006/ole">
            <mc:AlternateContent xmlns:mc="http://schemas.openxmlformats.org/markup-compatibility/2006">
              <mc:Choice xmlns:v="urn:schemas-microsoft-com:vml" Requires="v">
                <p:oleObj spid="_x0000_s3" name="" r:id="rId3" imgW="3390900" imgH="2276475" progId="Paint.Picture">
                  <p:embed/>
                </p:oleObj>
              </mc:Choice>
              <mc:Fallback>
                <p:oleObj name="" r:id="rId3" imgW="3390900" imgH="2276475" progId="Paint.Picture">
                  <p:embed/>
                  <p:pic>
                    <p:nvPicPr>
                      <p:cNvPr id="0" name="对象 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5063" y="2633664"/>
                        <a:ext cx="3588544" cy="2409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平衡树</a:t>
            </a:r>
            <a:endParaRPr lang="zh-CN" altLang="en-US" dirty="0"/>
          </a:p>
        </p:txBody>
      </p:sp>
      <p:sp>
        <p:nvSpPr>
          <p:cNvPr id="3" name="内容占位符 2"/>
          <p:cNvSpPr>
            <a:spLocks noGrp="1"/>
          </p:cNvSpPr>
          <p:nvPr>
            <p:ph idx="1"/>
          </p:nvPr>
        </p:nvSpPr>
        <p:spPr/>
        <p:txBody>
          <a:bodyPr>
            <a:normAutofit/>
          </a:bodyPr>
          <a:lstStyle/>
          <a:p>
            <a:r>
              <a:rPr lang="zh-CN" altLang="en-US" dirty="0"/>
              <a:t>全称“平衡二叉搜索树”，常见的类型有：</a:t>
            </a:r>
            <a:endParaRPr lang="en-US" altLang="zh-CN" dirty="0"/>
          </a:p>
          <a:p>
            <a:r>
              <a:rPr lang="en-US" altLang="zh-CN" dirty="0"/>
              <a:t>1.splay</a:t>
            </a:r>
            <a:endParaRPr lang="en-US" altLang="zh-CN" dirty="0"/>
          </a:p>
          <a:p>
            <a:r>
              <a:rPr lang="en-US" altLang="zh-CN" dirty="0"/>
              <a:t>2.treap</a:t>
            </a:r>
            <a:endParaRPr lang="en-US" altLang="zh-CN" dirty="0"/>
          </a:p>
          <a:p>
            <a:r>
              <a:rPr lang="en-US" altLang="zh-CN" dirty="0"/>
              <a:t>3.AVL Tree</a:t>
            </a:r>
            <a:endParaRPr lang="en-US" altLang="zh-CN" dirty="0"/>
          </a:p>
          <a:p>
            <a:r>
              <a:rPr lang="en-US" altLang="zh-CN" dirty="0"/>
              <a:t>4.Red Black Tree</a:t>
            </a:r>
            <a:endParaRPr lang="en-US" altLang="zh-CN" dirty="0"/>
          </a:p>
          <a:p>
            <a:r>
              <a:rPr lang="en-US" altLang="zh-CN" dirty="0"/>
              <a:t>5.Scape Goat Tree</a:t>
            </a:r>
            <a:endParaRPr lang="en-US" altLang="zh-CN" dirty="0"/>
          </a:p>
          <a:p>
            <a:r>
              <a:rPr lang="en-US" altLang="zh-CN" dirty="0"/>
              <a:t>6.Weight Balanced Leafy Tree</a:t>
            </a:r>
            <a:r>
              <a:rPr lang="zh-CN" altLang="en-US" dirty="0"/>
              <a:t>（特殊结构）</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Luogu2042 [NOI2005]</a:t>
            </a:r>
            <a:r>
              <a:rPr lang="zh-CN" altLang="en-US" dirty="0"/>
              <a:t>维护数列</a:t>
            </a:r>
            <a:endParaRPr lang="zh-CN" altLang="en-US" dirty="0"/>
          </a:p>
        </p:txBody>
      </p:sp>
      <p:sp>
        <p:nvSpPr>
          <p:cNvPr id="3" name="内容占位符 2"/>
          <p:cNvSpPr>
            <a:spLocks noGrp="1"/>
          </p:cNvSpPr>
          <p:nvPr>
            <p:ph idx="1"/>
          </p:nvPr>
        </p:nvSpPr>
        <p:spPr/>
        <p:txBody>
          <a:bodyPr>
            <a:normAutofit/>
          </a:bodyPr>
          <a:lstStyle/>
          <a:p>
            <a:r>
              <a:rPr lang="zh-CN" altLang="en-US" dirty="0"/>
              <a:t>请写一个程序，要求维护一个数列，支持以下 </a:t>
            </a:r>
            <a:r>
              <a:rPr lang="en-US" altLang="zh-CN" dirty="0"/>
              <a:t>6 </a:t>
            </a:r>
            <a:r>
              <a:rPr lang="zh-CN" altLang="en-US" dirty="0"/>
              <a:t>种操作：（请注意，格式栏 中的下划线‘ </a:t>
            </a:r>
            <a:r>
              <a:rPr lang="en-US" altLang="zh-CN" dirty="0"/>
              <a:t>_ ’</a:t>
            </a:r>
            <a:r>
              <a:rPr lang="zh-CN" altLang="en-US" dirty="0"/>
              <a:t>表示实际输入文件中的空格）</a:t>
            </a:r>
            <a:endParaRPr lang="zh-CN" altLang="en-US" dirty="0"/>
          </a:p>
        </p:txBody>
      </p:sp>
      <p:pic>
        <p:nvPicPr>
          <p:cNvPr id="2052" name="Picture 4" descr="https://cdn.luogu.org/upload/pic/1114.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838200" y="2788631"/>
            <a:ext cx="6120680" cy="361921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fontScale="92500" lnSpcReduction="10000"/>
          </a:bodyPr>
          <a:lstStyle/>
          <a:p>
            <a:r>
              <a:rPr lang="zh-CN" altLang="en-US" dirty="0"/>
              <a:t>本题我们还是考虑用平衡树维护序列。</a:t>
            </a:r>
            <a:endParaRPr lang="zh-CN" altLang="en-US" dirty="0"/>
          </a:p>
          <a:p>
            <a:r>
              <a:rPr lang="zh-CN" altLang="en-US" dirty="0"/>
              <a:t>首先先分析需要多少种标记：</a:t>
            </a:r>
            <a:endParaRPr lang="zh-CN" altLang="en-US" dirty="0"/>
          </a:p>
          <a:p>
            <a:r>
              <a:rPr lang="zh-CN" altLang="en-US" dirty="0"/>
              <a:t>因为有区间修改和区间翻转操作，所以需要两种标记，分别是修改和翻转标记。</a:t>
            </a:r>
            <a:endParaRPr lang="zh-CN" altLang="en-US" dirty="0"/>
          </a:p>
          <a:p>
            <a:r>
              <a:rPr lang="zh-CN" altLang="en-US" dirty="0"/>
              <a:t>插入和删除的部分很简单，是维护序列的平衡树的基本操作。</a:t>
            </a:r>
            <a:endParaRPr lang="zh-CN" altLang="en-US" dirty="0"/>
          </a:p>
          <a:p>
            <a:r>
              <a:rPr lang="zh-CN" altLang="en-US" dirty="0"/>
              <a:t>然后我们需要维护的信息是：和，最大子段和。</a:t>
            </a:r>
            <a:endParaRPr lang="zh-CN" altLang="en-US" dirty="0"/>
          </a:p>
          <a:p>
            <a:r>
              <a:rPr lang="zh-CN" altLang="en-US" dirty="0"/>
              <a:t>最大子段和就用之前小白逛公园的经典方法即可，注意翻转操作时需要交换当前节点的最大前缀和后缀，因为发生了翻转。</a:t>
            </a:r>
            <a:endParaRPr lang="zh-CN" altLang="en-US" dirty="0"/>
          </a:p>
          <a:p>
            <a:endParaRPr lang="zh-CN" altLang="en-US" dirty="0"/>
          </a:p>
          <a:p>
            <a:r>
              <a:rPr lang="zh-CN" altLang="en-US" dirty="0"/>
              <a:t>总时间复杂度 </a:t>
            </a:r>
            <a:r>
              <a:rPr lang="en-US" altLang="zh-CN" dirty="0"/>
              <a:t>O(</a:t>
            </a:r>
            <a:r>
              <a:rPr lang="en-US" altLang="zh-CN" dirty="0" err="1"/>
              <a:t>n+mlogn</a:t>
            </a:r>
            <a:r>
              <a:rPr lang="en-US" altLang="zh-CN" dirty="0"/>
              <a:t>)</a:t>
            </a:r>
            <a:r>
              <a:rPr lang="zh-CN" altLang="en-US" dirty="0"/>
              <a:t>。</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标题 1"/>
          <p:cNvSpPr>
            <a:spLocks noGrp="1" noChangeArrowheads="1"/>
          </p:cNvSpPr>
          <p:nvPr>
            <p:ph type="title"/>
          </p:nvPr>
        </p:nvSpPr>
        <p:spPr/>
        <p:txBody>
          <a:bodyPr/>
          <a:lstStyle/>
          <a:p>
            <a:r>
              <a:rPr lang="en-US" altLang="zh-CN" dirty="0"/>
              <a:t>Luogu5482 [JLOI2011]</a:t>
            </a:r>
            <a:r>
              <a:rPr lang="zh-CN" altLang="en-US" dirty="0"/>
              <a:t>不等式组</a:t>
            </a:r>
            <a:endParaRPr lang="en-US" altLang="zh-CN" dirty="0"/>
          </a:p>
        </p:txBody>
      </p:sp>
      <p:sp>
        <p:nvSpPr>
          <p:cNvPr id="25603" name="内容占位符 2"/>
          <p:cNvSpPr>
            <a:spLocks noGrp="1" noChangeArrowheads="1"/>
          </p:cNvSpPr>
          <p:nvPr>
            <p:ph idx="1"/>
          </p:nvPr>
        </p:nvSpPr>
        <p:spPr/>
        <p:txBody>
          <a:bodyPr/>
          <a:lstStyle/>
          <a:p>
            <a:pPr eaLnBrk="1" hangingPunct="1"/>
            <a:r>
              <a:rPr lang="zh-CN" altLang="en-US" dirty="0"/>
              <a:t>你需要维护一堆不等式</a:t>
            </a:r>
            <a:endParaRPr lang="en-US" altLang="zh-CN" dirty="0"/>
          </a:p>
          <a:p>
            <a:pPr eaLnBrk="1" hangingPunct="1"/>
            <a:r>
              <a:rPr lang="en-US" altLang="zh-CN" dirty="0"/>
              <a:t>1.</a:t>
            </a:r>
            <a:r>
              <a:rPr lang="zh-CN" altLang="en-US" dirty="0"/>
              <a:t>插入一个</a:t>
            </a:r>
            <a:r>
              <a:rPr lang="en-US" altLang="zh-CN" dirty="0" err="1"/>
              <a:t>ax+b</a:t>
            </a:r>
            <a:r>
              <a:rPr lang="en-US" altLang="zh-CN" dirty="0"/>
              <a:t>&gt;c</a:t>
            </a:r>
            <a:r>
              <a:rPr lang="zh-CN" altLang="en-US" dirty="0"/>
              <a:t>的不等式</a:t>
            </a:r>
            <a:endParaRPr lang="en-US" altLang="zh-CN" dirty="0"/>
          </a:p>
          <a:p>
            <a:pPr eaLnBrk="1" hangingPunct="1"/>
            <a:r>
              <a:rPr lang="en-US" altLang="zh-CN" dirty="0"/>
              <a:t>2.</a:t>
            </a:r>
            <a:r>
              <a:rPr lang="zh-CN" altLang="en-US" dirty="0"/>
              <a:t>删除第</a:t>
            </a:r>
            <a:r>
              <a:rPr lang="en-US" altLang="zh-CN" dirty="0" err="1"/>
              <a:t>i</a:t>
            </a:r>
            <a:r>
              <a:rPr lang="zh-CN" altLang="en-US" dirty="0"/>
              <a:t>个插入的</a:t>
            </a:r>
            <a:endParaRPr lang="en-US" altLang="zh-CN" dirty="0"/>
          </a:p>
          <a:p>
            <a:pPr eaLnBrk="1" hangingPunct="1"/>
            <a:r>
              <a:rPr lang="en-US" altLang="zh-CN" dirty="0"/>
              <a:t>3.</a:t>
            </a:r>
            <a:r>
              <a:rPr lang="zh-CN" altLang="en-US" dirty="0"/>
              <a:t>查询</a:t>
            </a:r>
            <a:r>
              <a:rPr lang="en-US" altLang="zh-CN" dirty="0"/>
              <a:t>x=k</a:t>
            </a:r>
            <a:r>
              <a:rPr lang="zh-CN" altLang="en-US" dirty="0"/>
              <a:t>的时候成立的不等式个数</a:t>
            </a:r>
            <a:endParaRPr lang="en-US" altLang="zh-CN" dirty="0"/>
          </a:p>
          <a:p>
            <a:pPr eaLnBrk="1" hangingPunct="1"/>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标题 1"/>
          <p:cNvSpPr>
            <a:spLocks noGrp="1" noChangeArrowheads="1"/>
          </p:cNvSpPr>
          <p:nvPr>
            <p:ph type="title"/>
          </p:nvPr>
        </p:nvSpPr>
        <p:spPr/>
        <p:txBody>
          <a:bodyPr/>
          <a:lstStyle/>
          <a:p>
            <a:r>
              <a:rPr lang="en-US" altLang="zh-CN" dirty="0"/>
              <a:t>Solution</a:t>
            </a:r>
            <a:endParaRPr lang="zh-CN" altLang="en-US" dirty="0"/>
          </a:p>
        </p:txBody>
      </p:sp>
      <p:sp>
        <p:nvSpPr>
          <p:cNvPr id="26627" name="内容占位符 2"/>
          <p:cNvSpPr>
            <a:spLocks noGrp="1" noChangeArrowheads="1"/>
          </p:cNvSpPr>
          <p:nvPr>
            <p:ph idx="1"/>
          </p:nvPr>
        </p:nvSpPr>
        <p:spPr/>
        <p:txBody>
          <a:bodyPr>
            <a:normAutofit/>
          </a:bodyPr>
          <a:lstStyle/>
          <a:p>
            <a:pPr eaLnBrk="1" hangingPunct="1"/>
            <a:r>
              <a:rPr lang="zh-CN" altLang="en-US" dirty="0"/>
              <a:t>如果</a:t>
            </a:r>
            <a:r>
              <a:rPr lang="en-US" altLang="zh-CN" dirty="0"/>
              <a:t>a&gt;0</a:t>
            </a:r>
            <a:r>
              <a:rPr lang="zh-CN" altLang="en-US" dirty="0"/>
              <a:t>：</a:t>
            </a:r>
            <a:r>
              <a:rPr lang="en-US" altLang="zh-CN" dirty="0" err="1"/>
              <a:t>ax+b</a:t>
            </a:r>
            <a:r>
              <a:rPr lang="en-US" altLang="zh-CN" dirty="0"/>
              <a:t>&gt;c </a:t>
            </a:r>
            <a:r>
              <a:rPr lang="en-US" altLang="zh-CN" dirty="0">
                <a:sym typeface="Wingdings" panose="05000000000000000000" pitchFamily="2" charset="2"/>
              </a:rPr>
              <a:t> x &gt; ( c – b ) / a</a:t>
            </a:r>
            <a:endParaRPr lang="en-US" altLang="zh-CN" dirty="0">
              <a:sym typeface="Wingdings" panose="05000000000000000000" pitchFamily="2" charset="2"/>
            </a:endParaRPr>
          </a:p>
          <a:p>
            <a:r>
              <a:rPr lang="zh-CN" altLang="en-US" dirty="0">
                <a:sym typeface="Wingdings" panose="05000000000000000000" pitchFamily="2" charset="2"/>
              </a:rPr>
              <a:t>如果</a:t>
            </a:r>
            <a:r>
              <a:rPr lang="en-US" altLang="zh-CN" dirty="0">
                <a:sym typeface="Wingdings" panose="05000000000000000000" pitchFamily="2" charset="2"/>
              </a:rPr>
              <a:t>a&lt;0</a:t>
            </a:r>
            <a:r>
              <a:rPr lang="zh-CN" altLang="en-US" dirty="0">
                <a:sym typeface="Wingdings" panose="05000000000000000000" pitchFamily="2" charset="2"/>
              </a:rPr>
              <a:t>：</a:t>
            </a:r>
            <a:r>
              <a:rPr lang="en-US" altLang="zh-CN" dirty="0" err="1">
                <a:sym typeface="Wingdings" panose="05000000000000000000" pitchFamily="2" charset="2"/>
              </a:rPr>
              <a:t>ax+b</a:t>
            </a:r>
            <a:r>
              <a:rPr lang="en-US" altLang="zh-CN" dirty="0">
                <a:sym typeface="Wingdings" panose="05000000000000000000" pitchFamily="2" charset="2"/>
              </a:rPr>
              <a:t>&gt;c  x &lt; ( c – b ) / a</a:t>
            </a:r>
            <a:endParaRPr lang="en-US" altLang="zh-CN" dirty="0">
              <a:sym typeface="Wingdings" panose="05000000000000000000" pitchFamily="2" charset="2"/>
            </a:endParaRPr>
          </a:p>
          <a:p>
            <a:r>
              <a:rPr lang="zh-CN" altLang="en-US" dirty="0">
                <a:sym typeface="Wingdings" panose="05000000000000000000" pitchFamily="2" charset="2"/>
              </a:rPr>
              <a:t>如果</a:t>
            </a:r>
            <a:r>
              <a:rPr lang="en-US" altLang="zh-CN" dirty="0">
                <a:sym typeface="Wingdings" panose="05000000000000000000" pitchFamily="2" charset="2"/>
              </a:rPr>
              <a:t>a=0</a:t>
            </a:r>
            <a:r>
              <a:rPr lang="zh-CN" altLang="en-US" dirty="0">
                <a:sym typeface="Wingdings" panose="05000000000000000000" pitchFamily="2" charset="2"/>
              </a:rPr>
              <a:t>：是否成立是确定性的</a:t>
            </a:r>
            <a:endParaRPr lang="en-US" altLang="zh-CN" dirty="0">
              <a:sym typeface="Wingdings" panose="05000000000000000000" pitchFamily="2" charset="2"/>
            </a:endParaRPr>
          </a:p>
          <a:p>
            <a:pPr eaLnBrk="1" hangingPunct="1"/>
            <a:r>
              <a:rPr lang="zh-CN" altLang="en-US" dirty="0">
                <a:sym typeface="Wingdings" panose="05000000000000000000" pitchFamily="2" charset="2"/>
              </a:rPr>
              <a:t>开个平衡树维护值（按值域开个树状数组也行）</a:t>
            </a:r>
            <a:endParaRPr lang="en-US" altLang="zh-CN" dirty="0"/>
          </a:p>
          <a:p>
            <a:pPr eaLnBrk="1" hangingPunct="1"/>
            <a:r>
              <a:rPr lang="zh-CN" altLang="en-US" dirty="0"/>
              <a:t>然后每次插入取个整</a:t>
            </a:r>
            <a:endParaRPr lang="en-US" altLang="zh-CN" dirty="0"/>
          </a:p>
          <a:p>
            <a:pPr eaLnBrk="1" hangingPunct="1"/>
            <a:r>
              <a:rPr lang="zh-CN" altLang="en-US" dirty="0"/>
              <a:t>查询直接查</a:t>
            </a:r>
            <a:r>
              <a:rPr lang="en-US" altLang="zh-CN" dirty="0"/>
              <a:t>rank</a:t>
            </a:r>
            <a:r>
              <a:rPr lang="zh-CN" altLang="en-US" dirty="0"/>
              <a:t>即可</a:t>
            </a:r>
            <a:endParaRPr lang="en-US" altLang="zh-CN" dirty="0"/>
          </a:p>
          <a:p>
            <a:pPr eaLnBrk="1" hangingPunct="1"/>
            <a:r>
              <a:rPr lang="zh-CN" altLang="en-US" dirty="0"/>
              <a:t>注意细节</a:t>
            </a:r>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noChangeArrowheads="1"/>
          </p:cNvSpPr>
          <p:nvPr>
            <p:ph type="title"/>
          </p:nvPr>
        </p:nvSpPr>
        <p:spPr/>
        <p:txBody>
          <a:bodyPr/>
          <a:lstStyle/>
          <a:p>
            <a:r>
              <a:rPr lang="en-US" altLang="zh-CN" dirty="0"/>
              <a:t>Luogu1471 </a:t>
            </a:r>
            <a:r>
              <a:rPr lang="zh-CN" altLang="en-US" dirty="0"/>
              <a:t>方差</a:t>
            </a:r>
            <a:endParaRPr lang="en-US" altLang="zh-CN" dirty="0"/>
          </a:p>
        </p:txBody>
      </p:sp>
      <p:sp>
        <p:nvSpPr>
          <p:cNvPr id="90115" name="内容占位符 2"/>
          <p:cNvSpPr>
            <a:spLocks noGrp="1" noChangeArrowheads="1"/>
          </p:cNvSpPr>
          <p:nvPr>
            <p:ph idx="1"/>
          </p:nvPr>
        </p:nvSpPr>
        <p:spPr/>
        <p:txBody>
          <a:bodyPr>
            <a:normAutofit/>
          </a:bodyPr>
          <a:lstStyle/>
          <a:p>
            <a:pPr eaLnBrk="1" hangingPunct="1"/>
            <a:r>
              <a:rPr lang="zh-CN" altLang="en-US" dirty="0"/>
              <a:t>神犇</a:t>
            </a:r>
            <a:r>
              <a:rPr lang="en-US" altLang="zh-CN" dirty="0" err="1"/>
              <a:t>HansBug</a:t>
            </a:r>
            <a:r>
              <a:rPr lang="zh-CN" altLang="en-US" dirty="0"/>
              <a:t>在一本数学书里面发现了一个神奇的数列，包含</a:t>
            </a:r>
            <a:r>
              <a:rPr lang="en-US" altLang="zh-CN" dirty="0"/>
              <a:t>N</a:t>
            </a:r>
            <a:r>
              <a:rPr lang="zh-CN" altLang="en-US" dirty="0"/>
              <a:t>个实数。他想算算这个数列的平均数和方差。</a:t>
            </a:r>
            <a:endParaRPr lang="en-US" altLang="zh-CN" dirty="0"/>
          </a:p>
          <a:p>
            <a:pPr eaLnBrk="1" hangingPunct="1"/>
            <a:r>
              <a:rPr lang="zh-CN" altLang="en-US" dirty="0"/>
              <a:t>操作</a:t>
            </a:r>
            <a:r>
              <a:rPr lang="en-US" altLang="zh-CN" dirty="0"/>
              <a:t>1</a:t>
            </a:r>
            <a:r>
              <a:rPr lang="zh-CN" altLang="en-US" dirty="0"/>
              <a:t>：</a:t>
            </a:r>
            <a:r>
              <a:rPr lang="en-US" altLang="zh-CN" dirty="0"/>
              <a:t>1 x y k </a:t>
            </a:r>
            <a:r>
              <a:rPr lang="zh-CN" altLang="en-US" dirty="0"/>
              <a:t>，表示将第</a:t>
            </a:r>
            <a:r>
              <a:rPr lang="en-US" altLang="zh-CN" dirty="0"/>
              <a:t>x</a:t>
            </a:r>
            <a:r>
              <a:rPr lang="zh-CN" altLang="en-US" dirty="0"/>
              <a:t>到第</a:t>
            </a:r>
            <a:r>
              <a:rPr lang="en-US" altLang="zh-CN" dirty="0"/>
              <a:t>y</a:t>
            </a:r>
            <a:r>
              <a:rPr lang="zh-CN" altLang="en-US" dirty="0"/>
              <a:t>项每项加上</a:t>
            </a:r>
            <a:r>
              <a:rPr lang="en-US" altLang="zh-CN" dirty="0"/>
              <a:t>k</a:t>
            </a:r>
            <a:r>
              <a:rPr lang="zh-CN" altLang="en-US" dirty="0"/>
              <a:t>，</a:t>
            </a:r>
            <a:r>
              <a:rPr lang="en-US" altLang="zh-CN" dirty="0"/>
              <a:t>k</a:t>
            </a:r>
            <a:r>
              <a:rPr lang="zh-CN" altLang="en-US" dirty="0"/>
              <a:t>为一实数。</a:t>
            </a:r>
            <a:endParaRPr lang="zh-CN" altLang="en-US" dirty="0"/>
          </a:p>
          <a:p>
            <a:pPr eaLnBrk="1" hangingPunct="1"/>
            <a:r>
              <a:rPr lang="zh-CN" altLang="en-US" dirty="0"/>
              <a:t>操作</a:t>
            </a:r>
            <a:r>
              <a:rPr lang="en-US" altLang="zh-CN" dirty="0"/>
              <a:t>2</a:t>
            </a:r>
            <a:r>
              <a:rPr lang="zh-CN" altLang="en-US" dirty="0"/>
              <a:t>：</a:t>
            </a:r>
            <a:r>
              <a:rPr lang="en-US" altLang="zh-CN" dirty="0"/>
              <a:t>2 x y </a:t>
            </a:r>
            <a:r>
              <a:rPr lang="zh-CN" altLang="en-US" dirty="0"/>
              <a:t>，表示求出第</a:t>
            </a:r>
            <a:r>
              <a:rPr lang="en-US" altLang="zh-CN" dirty="0"/>
              <a:t>x</a:t>
            </a:r>
            <a:r>
              <a:rPr lang="zh-CN" altLang="en-US" dirty="0"/>
              <a:t>到第</a:t>
            </a:r>
            <a:r>
              <a:rPr lang="en-US" altLang="zh-CN" dirty="0"/>
              <a:t>y</a:t>
            </a:r>
            <a:r>
              <a:rPr lang="zh-CN" altLang="en-US" dirty="0"/>
              <a:t>项这一子数列的平均数。</a:t>
            </a:r>
            <a:endParaRPr lang="zh-CN" altLang="en-US" dirty="0"/>
          </a:p>
          <a:p>
            <a:pPr eaLnBrk="1" hangingPunct="1"/>
            <a:r>
              <a:rPr lang="zh-CN" altLang="en-US" dirty="0"/>
              <a:t>操作</a:t>
            </a:r>
            <a:r>
              <a:rPr lang="en-US" altLang="zh-CN" dirty="0"/>
              <a:t>3</a:t>
            </a:r>
            <a:r>
              <a:rPr lang="zh-CN" altLang="en-US" dirty="0"/>
              <a:t>：</a:t>
            </a:r>
            <a:r>
              <a:rPr lang="en-US" altLang="zh-CN" dirty="0"/>
              <a:t>3 x y </a:t>
            </a:r>
            <a:r>
              <a:rPr lang="zh-CN" altLang="en-US" dirty="0"/>
              <a:t>，表示求出第</a:t>
            </a:r>
            <a:r>
              <a:rPr lang="en-US" altLang="zh-CN" dirty="0"/>
              <a:t>x</a:t>
            </a:r>
            <a:r>
              <a:rPr lang="zh-CN" altLang="en-US" dirty="0"/>
              <a:t>到第</a:t>
            </a:r>
            <a:r>
              <a:rPr lang="en-US" altLang="zh-CN" dirty="0"/>
              <a:t>y</a:t>
            </a:r>
            <a:r>
              <a:rPr lang="zh-CN" altLang="en-US" dirty="0"/>
              <a:t>项这一子数列的方差。</a:t>
            </a:r>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noChangeArrowheads="1"/>
          </p:cNvSpPr>
          <p:nvPr>
            <p:ph type="title"/>
          </p:nvPr>
        </p:nvSpPr>
        <p:spPr/>
        <p:txBody>
          <a:bodyPr/>
          <a:lstStyle/>
          <a:p>
            <a:r>
              <a:rPr lang="en-US" altLang="zh-CN" dirty="0"/>
              <a:t>Solution</a:t>
            </a:r>
            <a:endParaRPr lang="zh-CN" altLang="en-US" dirty="0"/>
          </a:p>
        </p:txBody>
      </p:sp>
      <p:sp>
        <p:nvSpPr>
          <p:cNvPr id="91139" name="内容占位符 2"/>
          <p:cNvSpPr>
            <a:spLocks noGrp="1" noChangeArrowheads="1"/>
          </p:cNvSpPr>
          <p:nvPr>
            <p:ph idx="1"/>
          </p:nvPr>
        </p:nvSpPr>
        <p:spPr/>
        <p:txBody>
          <a:bodyPr>
            <a:normAutofit/>
          </a:bodyPr>
          <a:lstStyle/>
          <a:p>
            <a:pPr eaLnBrk="1" hangingPunct="1"/>
            <a:r>
              <a:rPr lang="zh-CN" altLang="en-US" dirty="0"/>
              <a:t>可以通过维护区间和来维护区间平均数</a:t>
            </a:r>
            <a:endParaRPr lang="en-US" altLang="zh-CN" dirty="0"/>
          </a:p>
          <a:p>
            <a:pPr eaLnBrk="1" hangingPunct="1"/>
            <a:r>
              <a:rPr lang="zh-CN" altLang="en-US" dirty="0"/>
              <a:t>其实就是区间和</a:t>
            </a:r>
            <a:r>
              <a:rPr lang="en-US" altLang="zh-CN" dirty="0"/>
              <a:t>/</a:t>
            </a:r>
            <a:r>
              <a:rPr lang="zh-CN" altLang="en-US" dirty="0"/>
              <a:t>区间长度</a:t>
            </a:r>
            <a:endParaRPr lang="en-US" altLang="zh-CN" dirty="0"/>
          </a:p>
          <a:p>
            <a:pPr eaLnBrk="1" hangingPunct="1"/>
            <a:r>
              <a:rPr lang="zh-CN" altLang="en-US" dirty="0"/>
              <a:t>但是方差呢？</a:t>
            </a:r>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标题 1"/>
          <p:cNvSpPr>
            <a:spLocks noGrp="1" noChangeArrowheads="1"/>
          </p:cNvSpPr>
          <p:nvPr>
            <p:ph type="title"/>
          </p:nvPr>
        </p:nvSpPr>
        <p:spPr/>
        <p:txBody>
          <a:bodyPr/>
          <a:lstStyle/>
          <a:p>
            <a:r>
              <a:rPr lang="en-US" altLang="zh-CN" dirty="0"/>
              <a:t>Solution</a:t>
            </a:r>
            <a:endParaRPr lang="zh-CN" altLang="en-US" dirty="0"/>
          </a:p>
        </p:txBody>
      </p:sp>
      <p:sp>
        <p:nvSpPr>
          <p:cNvPr id="92163" name="内容占位符 2"/>
          <p:cNvSpPr>
            <a:spLocks noGrp="1" noChangeArrowheads="1"/>
          </p:cNvSpPr>
          <p:nvPr>
            <p:ph idx="1"/>
          </p:nvPr>
        </p:nvSpPr>
        <p:spPr/>
        <p:txBody>
          <a:bodyPr>
            <a:normAutofit/>
          </a:bodyPr>
          <a:lstStyle/>
          <a:p>
            <a:pPr eaLnBrk="1" hangingPunct="1"/>
            <a:r>
              <a:rPr lang="zh-CN" altLang="en-US" dirty="0"/>
              <a:t>这里直接粘一个题解里面的公式了</a:t>
            </a:r>
            <a:endParaRPr lang="en-US" altLang="zh-CN" dirty="0"/>
          </a:p>
          <a:p>
            <a:pPr eaLnBrk="1" hangingPunct="1"/>
            <a:r>
              <a:rPr lang="zh-CN" altLang="en-US" dirty="0"/>
              <a:t>方差可以通过维护平方和和和的平方来算出来</a:t>
            </a:r>
            <a:endParaRPr lang="en-US" altLang="zh-CN" dirty="0"/>
          </a:p>
          <a:p>
            <a:pPr eaLnBrk="1" hangingPunct="1"/>
            <a:r>
              <a:rPr lang="zh-CN" altLang="en-US" dirty="0"/>
              <a:t>很多这种题直接推推式子就可以维护了</a:t>
            </a:r>
            <a:endParaRPr lang="en-US" altLang="zh-CN" dirty="0"/>
          </a:p>
          <a:p>
            <a:pPr eaLnBrk="1" hangingPunct="1"/>
            <a:r>
              <a:rPr lang="zh-CN" altLang="en-US" dirty="0"/>
              <a:t>比如</a:t>
            </a:r>
            <a:r>
              <a:rPr lang="en-US" altLang="zh-CN" dirty="0"/>
              <a:t>SDOI</a:t>
            </a:r>
            <a:r>
              <a:rPr lang="zh-CN" altLang="en-US" dirty="0"/>
              <a:t>那个无聊的东西</a:t>
            </a:r>
            <a:endParaRPr lang="zh-CN" altLang="en-US" dirty="0"/>
          </a:p>
        </p:txBody>
      </p:sp>
      <p:pic>
        <p:nvPicPr>
          <p:cNvPr id="92164" name="Picture 2" descr="https://cdn.luogu.org/upload/pic/3825.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739755" y="3675461"/>
            <a:ext cx="5122069"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p:cNvSpPr>
            <a:spLocks noGrp="1" noChangeArrowheads="1"/>
          </p:cNvSpPr>
          <p:nvPr>
            <p:ph type="title"/>
          </p:nvPr>
        </p:nvSpPr>
        <p:spPr/>
        <p:txBody>
          <a:bodyPr/>
          <a:lstStyle/>
          <a:p>
            <a:r>
              <a:rPr lang="zh-CN" altLang="en-US" dirty="0"/>
              <a:t>某经典问题</a:t>
            </a:r>
            <a:endParaRPr lang="en-US" altLang="zh-CN" dirty="0"/>
          </a:p>
        </p:txBody>
      </p:sp>
      <p:sp>
        <p:nvSpPr>
          <p:cNvPr id="93187" name="内容占位符 2"/>
          <p:cNvSpPr>
            <a:spLocks noGrp="1" noChangeArrowheads="1"/>
          </p:cNvSpPr>
          <p:nvPr>
            <p:ph idx="1"/>
          </p:nvPr>
        </p:nvSpPr>
        <p:spPr/>
        <p:txBody>
          <a:bodyPr/>
          <a:lstStyle/>
          <a:p>
            <a:endParaRPr lang="zh-CN" altLang="en-US" dirty="0"/>
          </a:p>
        </p:txBody>
      </p:sp>
      <p:pic>
        <p:nvPicPr>
          <p:cNvPr id="93188"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825625"/>
            <a:ext cx="7824827" cy="2332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noChangeArrowheads="1"/>
          </p:cNvSpPr>
          <p:nvPr>
            <p:ph type="title"/>
          </p:nvPr>
        </p:nvSpPr>
        <p:spPr/>
        <p:txBody>
          <a:bodyPr/>
          <a:lstStyle/>
          <a:p>
            <a:r>
              <a:rPr lang="en-US" altLang="zh-CN" dirty="0"/>
              <a:t>Solution</a:t>
            </a:r>
            <a:endParaRPr lang="zh-CN" altLang="en-US" dirty="0"/>
          </a:p>
        </p:txBody>
      </p:sp>
      <p:sp>
        <p:nvSpPr>
          <p:cNvPr id="94211" name="内容占位符 2"/>
          <p:cNvSpPr>
            <a:spLocks noGrp="1" noChangeArrowheads="1"/>
          </p:cNvSpPr>
          <p:nvPr>
            <p:ph idx="1"/>
          </p:nvPr>
        </p:nvSpPr>
        <p:spPr/>
        <p:txBody>
          <a:bodyPr>
            <a:normAutofit/>
          </a:bodyPr>
          <a:lstStyle/>
          <a:p>
            <a:r>
              <a:rPr lang="zh-CN" altLang="en-US" dirty="0"/>
              <a:t>假设</a:t>
            </a:r>
            <a:r>
              <a:rPr lang="en-US" altLang="zh-CN" dirty="0"/>
              <a:t>x</a:t>
            </a:r>
            <a:r>
              <a:rPr lang="zh-CN" altLang="en-US" dirty="0"/>
              <a:t>节点的儿子为</a:t>
            </a:r>
            <a:r>
              <a:rPr lang="en-US" altLang="zh-CN" dirty="0"/>
              <a:t>y</a:t>
            </a:r>
            <a:r>
              <a:rPr lang="zh-CN" altLang="en-US" dirty="0"/>
              <a:t>和</a:t>
            </a:r>
            <a:r>
              <a:rPr lang="en-US" altLang="zh-CN" dirty="0"/>
              <a:t>z</a:t>
            </a:r>
            <a:endParaRPr lang="en-US" altLang="zh-CN" dirty="0"/>
          </a:p>
          <a:p>
            <a:r>
              <a:rPr lang="en-US" altLang="zh-CN" dirty="0"/>
              <a:t>x</a:t>
            </a:r>
            <a:r>
              <a:rPr lang="zh-CN" altLang="en-US" dirty="0"/>
              <a:t>相邻两数乘积的和为：</a:t>
            </a:r>
            <a:endParaRPr lang="en-US" altLang="zh-CN" dirty="0"/>
          </a:p>
          <a:p>
            <a:r>
              <a:rPr lang="en-US" altLang="zh-CN" dirty="0"/>
              <a:t>y</a:t>
            </a:r>
            <a:r>
              <a:rPr lang="zh-CN" altLang="en-US" dirty="0"/>
              <a:t>相邻两数乘积的和</a:t>
            </a:r>
            <a:r>
              <a:rPr lang="en-US" altLang="zh-CN" dirty="0"/>
              <a:t>+z</a:t>
            </a:r>
            <a:r>
              <a:rPr lang="zh-CN" altLang="en-US" dirty="0"/>
              <a:t>相邻两数乘积的和</a:t>
            </a:r>
            <a:r>
              <a:rPr lang="en-US" altLang="zh-CN" dirty="0"/>
              <a:t>+y</a:t>
            </a:r>
            <a:r>
              <a:rPr lang="zh-CN" altLang="en-US" dirty="0"/>
              <a:t>最右边的数*</a:t>
            </a:r>
            <a:r>
              <a:rPr lang="en-US" altLang="zh-CN" dirty="0"/>
              <a:t>z</a:t>
            </a:r>
            <a:r>
              <a:rPr lang="zh-CN" altLang="en-US" dirty="0"/>
              <a:t>最左边的数</a:t>
            </a:r>
            <a:endParaRPr lang="en-US" altLang="zh-CN"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noChangeArrowheads="1"/>
          </p:cNvSpPr>
          <p:nvPr>
            <p:ph type="title"/>
          </p:nvPr>
        </p:nvSpPr>
        <p:spPr/>
        <p:txBody>
          <a:bodyPr/>
          <a:lstStyle/>
          <a:p>
            <a:r>
              <a:rPr lang="en-US" altLang="zh-CN" dirty="0"/>
              <a:t>Solution</a:t>
            </a:r>
            <a:endParaRPr lang="zh-CN" altLang="en-US" dirty="0"/>
          </a:p>
        </p:txBody>
      </p:sp>
      <p:sp>
        <p:nvSpPr>
          <p:cNvPr id="95235" name="内容占位符 2"/>
          <p:cNvSpPr>
            <a:spLocks noGrp="1" noChangeArrowheads="1"/>
          </p:cNvSpPr>
          <p:nvPr>
            <p:ph idx="1"/>
          </p:nvPr>
        </p:nvSpPr>
        <p:spPr/>
        <p:txBody>
          <a:bodyPr>
            <a:normAutofit/>
          </a:bodyPr>
          <a:lstStyle/>
          <a:p>
            <a:r>
              <a:rPr lang="zh-CN" altLang="en-US" dirty="0"/>
              <a:t>假设</a:t>
            </a:r>
            <a:r>
              <a:rPr lang="en-US" altLang="zh-CN" dirty="0"/>
              <a:t>x</a:t>
            </a:r>
            <a:r>
              <a:rPr lang="zh-CN" altLang="en-US" dirty="0"/>
              <a:t>节点的儿子为</a:t>
            </a:r>
            <a:r>
              <a:rPr lang="en-US" altLang="zh-CN" dirty="0"/>
              <a:t>y</a:t>
            </a:r>
            <a:r>
              <a:rPr lang="zh-CN" altLang="en-US" dirty="0"/>
              <a:t>和</a:t>
            </a:r>
            <a:r>
              <a:rPr lang="en-US" altLang="zh-CN" dirty="0"/>
              <a:t>z</a:t>
            </a:r>
            <a:endParaRPr lang="en-US" altLang="zh-CN" dirty="0"/>
          </a:p>
          <a:p>
            <a:r>
              <a:rPr lang="en-US" altLang="zh-CN" dirty="0"/>
              <a:t>x</a:t>
            </a:r>
            <a:r>
              <a:rPr lang="zh-CN" altLang="en-US" dirty="0"/>
              <a:t>任意两数乘积的和为：</a:t>
            </a:r>
            <a:endParaRPr lang="en-US" altLang="zh-CN" dirty="0"/>
          </a:p>
          <a:p>
            <a:r>
              <a:rPr lang="en-US" altLang="zh-CN" dirty="0"/>
              <a:t>y</a:t>
            </a:r>
            <a:r>
              <a:rPr lang="zh-CN" altLang="en-US" dirty="0"/>
              <a:t>任意两数乘积的和</a:t>
            </a:r>
            <a:r>
              <a:rPr lang="en-US" altLang="zh-CN" dirty="0"/>
              <a:t>+ z</a:t>
            </a:r>
            <a:r>
              <a:rPr lang="zh-CN" altLang="en-US" dirty="0"/>
              <a:t>任意两数乘积的和</a:t>
            </a:r>
            <a:r>
              <a:rPr lang="en-US" altLang="zh-CN" dirty="0"/>
              <a:t>+y</a:t>
            </a:r>
            <a:r>
              <a:rPr lang="zh-CN" altLang="en-US" dirty="0"/>
              <a:t>的和*</a:t>
            </a:r>
            <a:r>
              <a:rPr lang="en-US" altLang="zh-CN" dirty="0"/>
              <a:t>z</a:t>
            </a:r>
            <a:r>
              <a:rPr lang="zh-CN" altLang="en-US" dirty="0"/>
              <a:t>的和</a:t>
            </a:r>
            <a:endParaRPr lang="en-US" altLang="zh-CN" dirty="0"/>
          </a:p>
          <a:p>
            <a:r>
              <a:rPr lang="zh-CN" altLang="en-US" dirty="0"/>
              <a:t>然后直接维护即可。。。</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二叉搜索树</a:t>
            </a:r>
            <a:endParaRPr lang="zh-CN" altLang="en-US" dirty="0"/>
          </a:p>
        </p:txBody>
      </p:sp>
      <p:sp>
        <p:nvSpPr>
          <p:cNvPr id="3" name="内容占位符 2"/>
          <p:cNvSpPr>
            <a:spLocks noGrp="1"/>
          </p:cNvSpPr>
          <p:nvPr>
            <p:ph idx="1"/>
          </p:nvPr>
        </p:nvSpPr>
        <p:spPr/>
        <p:txBody>
          <a:bodyPr>
            <a:normAutofit/>
          </a:bodyPr>
          <a:lstStyle/>
          <a:p>
            <a:r>
              <a:rPr lang="zh-CN" altLang="en-US" dirty="0"/>
              <a:t>性质：一个节点</a:t>
            </a:r>
            <a:r>
              <a:rPr lang="en-US" altLang="zh-CN" dirty="0"/>
              <a:t>x</a:t>
            </a:r>
            <a:r>
              <a:rPr lang="zh-CN" altLang="en-US" dirty="0"/>
              <a:t>左子树所有点的关键字都比</a:t>
            </a:r>
            <a:r>
              <a:rPr lang="en-US" altLang="zh-CN" dirty="0"/>
              <a:t>x</a:t>
            </a:r>
            <a:r>
              <a:rPr lang="zh-CN" altLang="en-US" dirty="0"/>
              <a:t>的关键字小，右子树所有点的关键字都比</a:t>
            </a:r>
            <a:r>
              <a:rPr lang="en-US" altLang="zh-CN" dirty="0"/>
              <a:t>x</a:t>
            </a:r>
            <a:r>
              <a:rPr lang="zh-CN" altLang="en-US" dirty="0"/>
              <a:t>的关键字大</a:t>
            </a:r>
            <a:endParaRPr lang="zh-CN" altLang="en-US" dirty="0"/>
          </a:p>
        </p:txBody>
      </p:sp>
      <p:pic>
        <p:nvPicPr>
          <p:cNvPr id="6" name="图片 5" descr="File:Binary search tree.svg"/>
          <p:cNvPicPr/>
          <p:nvPr/>
        </p:nvPicPr>
        <p:blipFill>
          <a:blip r:embed="rId1" cstate="print"/>
          <a:srcRect/>
          <a:stretch>
            <a:fillRect/>
          </a:stretch>
        </p:blipFill>
        <p:spPr bwMode="auto">
          <a:xfrm>
            <a:off x="4295801" y="2924945"/>
            <a:ext cx="3889203" cy="3266657"/>
          </a:xfrm>
          <a:prstGeom prst="rect">
            <a:avLst/>
          </a:prstGeom>
          <a:noFill/>
          <a:ln w="9525">
            <a:noFill/>
            <a:miter lim="800000"/>
            <a:headEnd/>
            <a:tailEnd/>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牛客练习赛</a:t>
            </a:r>
            <a:r>
              <a:rPr lang="en-US" altLang="zh-CN" dirty="0"/>
              <a:t>100 F</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690688"/>
            <a:ext cx="10515600" cy="3435961"/>
          </a:xfr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zh-CN" altLang="en-US"/>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题</a:t>
            </a:r>
            <a:endParaRPr lang="zh-CN" altLang="en-US" dirty="0"/>
          </a:p>
        </p:txBody>
      </p:sp>
      <p:sp>
        <p:nvSpPr>
          <p:cNvPr id="3" name="内容占位符 2"/>
          <p:cNvSpPr>
            <a:spLocks noGrp="1"/>
          </p:cNvSpPr>
          <p:nvPr>
            <p:ph idx="1"/>
          </p:nvPr>
        </p:nvSpPr>
        <p:spPr/>
        <p:txBody>
          <a:bodyPr/>
          <a:lstStyle/>
          <a:p>
            <a:r>
              <a:rPr lang="zh-CN" altLang="en-US" dirty="0"/>
              <a:t>有两个字符串序列</a:t>
            </a:r>
            <a:r>
              <a:rPr lang="en-US" altLang="zh-CN" dirty="0"/>
              <a:t>A,B</a:t>
            </a:r>
            <a:endParaRPr lang="en-US" altLang="zh-CN" dirty="0"/>
          </a:p>
          <a:p>
            <a:r>
              <a:rPr lang="zh-CN" altLang="en-US" dirty="0"/>
              <a:t>每次修改</a:t>
            </a:r>
            <a:r>
              <a:rPr lang="en-US" altLang="zh-CN" dirty="0"/>
              <a:t>B</a:t>
            </a:r>
            <a:r>
              <a:rPr lang="zh-CN" altLang="en-US" dirty="0"/>
              <a:t>序列的一个位置，或者询问</a:t>
            </a:r>
            <a:r>
              <a:rPr lang="en-US" altLang="zh-CN" dirty="0"/>
              <a:t>A</a:t>
            </a:r>
            <a:r>
              <a:rPr lang="zh-CN" altLang="en-US" dirty="0"/>
              <a:t>序列有多少长</a:t>
            </a:r>
            <a:r>
              <a:rPr lang="en-US" altLang="zh-CN" dirty="0"/>
              <a:t>|B|</a:t>
            </a:r>
            <a:r>
              <a:rPr lang="zh-CN" altLang="en-US" dirty="0"/>
              <a:t>的区间，满足这个区间与</a:t>
            </a:r>
            <a:r>
              <a:rPr lang="en-US" altLang="zh-CN" dirty="0"/>
              <a:t>B</a:t>
            </a:r>
            <a:r>
              <a:rPr lang="zh-CN" altLang="en-US" dirty="0"/>
              <a:t>序列对应的字符串完全匹配</a:t>
            </a:r>
            <a:endParaRPr lang="en-US" altLang="zh-C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3" name="内容占位符 2"/>
          <p:cNvSpPr>
            <a:spLocks noGrp="1"/>
          </p:cNvSpPr>
          <p:nvPr>
            <p:ph idx="1"/>
          </p:nvPr>
        </p:nvSpPr>
        <p:spPr/>
        <p:txBody>
          <a:bodyPr/>
          <a:lstStyle/>
          <a:p>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Luogu2757 [</a:t>
            </a:r>
            <a:r>
              <a:rPr lang="zh-CN" altLang="en-US" dirty="0"/>
              <a:t>国家集训队</a:t>
            </a:r>
            <a:r>
              <a:rPr lang="en-US" altLang="zh-CN" dirty="0"/>
              <a:t>]</a:t>
            </a:r>
            <a:r>
              <a:rPr lang="zh-CN" altLang="en-US" dirty="0"/>
              <a:t>等差子序列</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690688"/>
            <a:ext cx="5003069" cy="5167312"/>
          </a:xfr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Luogu6327 </a:t>
            </a:r>
            <a:r>
              <a:rPr lang="zh-CN" altLang="en-US" dirty="0"/>
              <a:t>区间加区间</a:t>
            </a:r>
            <a:r>
              <a:rPr lang="en-US" altLang="zh-CN" dirty="0"/>
              <a:t>sin</a:t>
            </a:r>
            <a:r>
              <a:rPr lang="zh-CN" altLang="en-US" dirty="0"/>
              <a:t>和</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690688"/>
            <a:ext cx="7748687" cy="1800200"/>
          </a:xfr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考虑这个区间</a:t>
            </a:r>
            <a:r>
              <a:rPr lang="en-US" altLang="zh-CN" dirty="0"/>
              <a:t>sin</a:t>
            </a:r>
            <a:r>
              <a:rPr lang="zh-CN" altLang="en-US" dirty="0"/>
              <a:t>和如何维护</a:t>
            </a:r>
            <a:endParaRPr lang="en-US" altLang="zh-CN" dirty="0"/>
          </a:p>
          <a:p>
            <a:r>
              <a:rPr lang="zh-CN" altLang="en-US" dirty="0"/>
              <a:t>大家都记得数学课学过一个东西叫做和差角公式吗</a:t>
            </a:r>
            <a:endParaRPr lang="en-US" altLang="zh-CN"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es-ES" altLang="zh-CN" dirty="0"/>
              <a:t>sin(x+</a:t>
            </a:r>
            <a:r>
              <a:rPr lang="en-US" altLang="zh-CN" dirty="0"/>
              <a:t>y</a:t>
            </a:r>
            <a:r>
              <a:rPr lang="es-ES" altLang="zh-CN" dirty="0"/>
              <a:t>)=sinxcosy+cosxsiny</a:t>
            </a:r>
            <a:endParaRPr lang="es-ES" altLang="zh-CN" dirty="0"/>
          </a:p>
          <a:p>
            <a:r>
              <a:rPr lang="es-ES" altLang="zh-CN" dirty="0"/>
              <a:t>cos(x+y)=cosxcosy−sinxsiny</a:t>
            </a:r>
            <a:endParaRPr lang="es-ES" altLang="zh-CN" dirty="0"/>
          </a:p>
          <a:p>
            <a:r>
              <a:rPr lang="zh-CN" altLang="en-US" dirty="0"/>
              <a:t>所以我们维护区间的</a:t>
            </a:r>
            <a:r>
              <a:rPr lang="en-US" altLang="zh-CN" dirty="0"/>
              <a:t>sin</a:t>
            </a:r>
            <a:r>
              <a:rPr lang="zh-CN" altLang="en-US" dirty="0"/>
              <a:t>和，</a:t>
            </a:r>
            <a:r>
              <a:rPr lang="en-US" altLang="zh-CN" dirty="0"/>
              <a:t>cos</a:t>
            </a:r>
            <a:r>
              <a:rPr lang="zh-CN" altLang="en-US" dirty="0"/>
              <a:t>和，然后就可以打区间加标记了，这个标记可以合并，也可以下放</a:t>
            </a:r>
            <a:endParaRPr lang="es-ES" altLang="zh-CN"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Luogu7706 </a:t>
            </a:r>
            <a:r>
              <a:rPr lang="zh-CN" altLang="en-US" dirty="0"/>
              <a:t>「</a:t>
            </a:r>
            <a:r>
              <a:rPr lang="en-US" altLang="zh-CN" dirty="0"/>
              <a:t>Wdsr-2.7</a:t>
            </a:r>
            <a:r>
              <a:rPr lang="zh-CN" altLang="en-US" dirty="0"/>
              <a:t>」文文的摄影布置</a:t>
            </a:r>
            <a:endParaRPr lang="zh-CN" altLang="en-US" dirty="0"/>
          </a:p>
        </p:txBody>
      </p:sp>
      <p:sp>
        <p:nvSpPr>
          <p:cNvPr id="7" name="内容占位符 6"/>
          <p:cNvSpPr>
            <a:spLocks noGrp="1"/>
          </p:cNvSpPr>
          <p:nvPr>
            <p:ph idx="1"/>
          </p:nvPr>
        </p:nvSpPr>
        <p:spPr/>
        <p:txBody>
          <a:bodyPr>
            <a:normAutofit fontScale="92500" lnSpcReduction="20000"/>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err="1"/>
              <a:t>n,m</a:t>
            </a:r>
            <a:r>
              <a:rPr lang="en-US" altLang="zh-CN" dirty="0"/>
              <a:t>&lt;=5e5</a:t>
            </a:r>
            <a:endParaRPr lang="zh-CN" altLang="en-US" dirty="0"/>
          </a:p>
        </p:txBody>
      </p:sp>
      <p:pic>
        <p:nvPicPr>
          <p:cNvPr id="8" name="内容占位符 4"/>
          <p:cNvPicPr>
            <a:picLocks noChangeAspect="1"/>
          </p:cNvPicPr>
          <p:nvPr/>
        </p:nvPicPr>
        <p:blipFill>
          <a:blip r:embed="rId1"/>
          <a:stretch>
            <a:fillRect/>
          </a:stretch>
        </p:blipFill>
        <p:spPr>
          <a:xfrm>
            <a:off x="678810" y="1485900"/>
            <a:ext cx="7239000" cy="3886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平衡树</a:t>
            </a:r>
            <a:endParaRPr lang="zh-CN" altLang="en-US" dirty="0"/>
          </a:p>
        </p:txBody>
      </p:sp>
      <p:sp>
        <p:nvSpPr>
          <p:cNvPr id="3" name="内容占位符 2"/>
          <p:cNvSpPr>
            <a:spLocks noGrp="1"/>
          </p:cNvSpPr>
          <p:nvPr>
            <p:ph idx="1"/>
          </p:nvPr>
        </p:nvSpPr>
        <p:spPr/>
        <p:txBody>
          <a:bodyPr>
            <a:normAutofit/>
          </a:bodyPr>
          <a:lstStyle/>
          <a:p>
            <a:r>
              <a:rPr lang="zh-CN" altLang="en-US" dirty="0"/>
              <a:t>限于篇幅，这里只讲一下</a:t>
            </a:r>
            <a:r>
              <a:rPr lang="en-US" altLang="zh-CN" dirty="0" err="1"/>
              <a:t>treap</a:t>
            </a:r>
            <a:r>
              <a:rPr lang="zh-CN" altLang="en-US" dirty="0"/>
              <a:t>和</a:t>
            </a:r>
            <a:r>
              <a:rPr lang="en-US" altLang="zh-CN" dirty="0"/>
              <a:t>splay</a:t>
            </a:r>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直接线段树维护，考虑信息合并</a:t>
            </a:r>
            <a:endParaRPr lang="en-US" altLang="zh-CN" dirty="0"/>
          </a:p>
          <a:p>
            <a:r>
              <a:rPr lang="zh-CN" altLang="en-US" dirty="0"/>
              <a:t>合并节点</a:t>
            </a:r>
            <a:r>
              <a:rPr lang="en-US" altLang="zh-CN" dirty="0"/>
              <a:t>A</a:t>
            </a:r>
            <a:r>
              <a:rPr lang="zh-CN" altLang="en-US" dirty="0"/>
              <a:t>和</a:t>
            </a:r>
            <a:r>
              <a:rPr lang="en-US" altLang="zh-CN" dirty="0"/>
              <a:t>B</a:t>
            </a:r>
            <a:r>
              <a:rPr lang="zh-CN" altLang="en-US" dirty="0"/>
              <a:t>的时候，如果三元组全部在</a:t>
            </a:r>
            <a:r>
              <a:rPr lang="en-US" altLang="zh-CN" dirty="0"/>
              <a:t>A</a:t>
            </a:r>
            <a:r>
              <a:rPr lang="zh-CN" altLang="en-US" dirty="0"/>
              <a:t>内或者在</a:t>
            </a:r>
            <a:r>
              <a:rPr lang="en-US" altLang="zh-CN" dirty="0"/>
              <a:t>B</a:t>
            </a:r>
            <a:r>
              <a:rPr lang="zh-CN" altLang="en-US" dirty="0"/>
              <a:t>内的话，那直接使用左儿子或者右儿子答案即可</a:t>
            </a:r>
            <a:endParaRPr lang="en-US" altLang="zh-CN" dirty="0"/>
          </a:p>
          <a:p>
            <a:r>
              <a:rPr lang="zh-CN" altLang="en-US" dirty="0"/>
              <a:t>缺失的是什么？</a:t>
            </a:r>
            <a:endParaRPr lang="en-US" altLang="zh-CN" dirty="0"/>
          </a:p>
          <a:p>
            <a:r>
              <a:rPr lang="zh-CN" altLang="en-US" dirty="0"/>
              <a:t>左边有</a:t>
            </a:r>
            <a:r>
              <a:rPr lang="en-US" altLang="zh-CN" dirty="0" err="1"/>
              <a:t>i</a:t>
            </a:r>
            <a:r>
              <a:rPr lang="zh-CN" altLang="en-US" dirty="0"/>
              <a:t>，右边有</a:t>
            </a:r>
            <a:r>
              <a:rPr lang="en-US" altLang="zh-CN" dirty="0" err="1"/>
              <a:t>j,k</a:t>
            </a:r>
            <a:r>
              <a:rPr lang="zh-CN" altLang="en-US" dirty="0"/>
              <a:t>，或者左边有</a:t>
            </a:r>
            <a:r>
              <a:rPr lang="en-US" altLang="zh-CN" dirty="0" err="1"/>
              <a:t>i,j</a:t>
            </a:r>
            <a:r>
              <a:rPr lang="zh-CN" altLang="en-US" dirty="0"/>
              <a:t>，右边有</a:t>
            </a:r>
            <a:r>
              <a:rPr lang="en-US" altLang="zh-CN" dirty="0"/>
              <a:t>k</a:t>
            </a:r>
            <a:endParaRPr lang="en-US" altLang="zh-CN" dirty="0"/>
          </a:p>
          <a:p>
            <a:r>
              <a:rPr lang="zh-CN" altLang="en-US" dirty="0"/>
              <a:t>维护子树内的最大值以及子树内最大的</a:t>
            </a:r>
            <a:r>
              <a:rPr lang="en-US" altLang="zh-CN" dirty="0"/>
              <a:t>a[</a:t>
            </a:r>
            <a:r>
              <a:rPr lang="en-US" altLang="zh-CN" dirty="0" err="1"/>
              <a:t>i</a:t>
            </a:r>
            <a:r>
              <a:rPr lang="en-US" altLang="zh-CN" dirty="0"/>
              <a:t>]-b[j]</a:t>
            </a:r>
            <a:r>
              <a:rPr lang="zh-CN" altLang="en-US" dirty="0"/>
              <a:t>（</a:t>
            </a:r>
            <a:r>
              <a:rPr lang="en-US" altLang="zh-CN" dirty="0" err="1"/>
              <a:t>i</a:t>
            </a:r>
            <a:r>
              <a:rPr lang="en-US" altLang="zh-CN" dirty="0"/>
              <a:t>&lt;j</a:t>
            </a:r>
            <a:r>
              <a:rPr lang="zh-CN" altLang="en-US" dirty="0"/>
              <a:t>），最大的</a:t>
            </a:r>
            <a:r>
              <a:rPr lang="en-US" altLang="zh-CN" dirty="0"/>
              <a:t>a[</a:t>
            </a:r>
            <a:r>
              <a:rPr lang="en-US" altLang="zh-CN" dirty="0" err="1"/>
              <a:t>i</a:t>
            </a:r>
            <a:r>
              <a:rPr lang="en-US" altLang="zh-CN" dirty="0"/>
              <a:t>]-b[j]</a:t>
            </a:r>
            <a:r>
              <a:rPr lang="zh-CN" altLang="en-US" dirty="0"/>
              <a:t>（</a:t>
            </a:r>
            <a:r>
              <a:rPr lang="en-US" altLang="zh-CN" dirty="0" err="1"/>
              <a:t>i</a:t>
            </a:r>
            <a:r>
              <a:rPr lang="en-US" altLang="zh-CN" dirty="0"/>
              <a:t>&gt;j</a:t>
            </a:r>
            <a:r>
              <a:rPr lang="zh-CN" altLang="en-US" dirty="0"/>
              <a:t>）即可直接合并</a:t>
            </a:r>
            <a:endParaRPr lang="en-US" altLang="zh-CN" dirty="0"/>
          </a:p>
          <a:p>
            <a:r>
              <a:rPr lang="zh-CN" altLang="en-US" dirty="0"/>
              <a:t>总时间复杂度</a:t>
            </a:r>
            <a:r>
              <a:rPr lang="en-US" altLang="zh-CN" dirty="0"/>
              <a:t>O(</a:t>
            </a:r>
            <a:r>
              <a:rPr lang="en-US" altLang="zh-CN" dirty="0" err="1"/>
              <a:t>n+mlogn</a:t>
            </a:r>
            <a:r>
              <a:rPr lang="en-US" altLang="zh-CN" dirty="0"/>
              <a:t>)</a:t>
            </a:r>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Luogu</a:t>
            </a:r>
            <a:r>
              <a:rPr lang="zh-CN" altLang="en-US"/>
              <a:t>6864 [RC-03] 记忆</a:t>
            </a:r>
            <a:endParaRPr lang="zh-CN" altLang="en-US"/>
          </a:p>
        </p:txBody>
      </p:sp>
      <p:sp>
        <p:nvSpPr>
          <p:cNvPr id="3" name="内容占位符 2"/>
          <p:cNvSpPr>
            <a:spLocks noGrp="1"/>
          </p:cNvSpPr>
          <p:nvPr>
            <p:ph idx="1"/>
          </p:nvPr>
        </p:nvSpPr>
        <p:spPr/>
        <p:txBody>
          <a:bodyPr/>
          <a:p>
            <a:endParaRPr lang="zh-CN" altLang="en-US"/>
          </a:p>
        </p:txBody>
      </p:sp>
      <p:pic>
        <p:nvPicPr>
          <p:cNvPr id="4" name="图片 3" descr="$8[N46GSQDOV%M`D@ZW3R_T"/>
          <p:cNvPicPr>
            <a:picLocks noChangeAspect="1"/>
          </p:cNvPicPr>
          <p:nvPr>
            <p:custDataLst>
              <p:tags r:id="rId1"/>
            </p:custDataLst>
          </p:nvPr>
        </p:nvPicPr>
        <p:blipFill>
          <a:blip r:embed="rId2"/>
          <a:stretch>
            <a:fillRect/>
          </a:stretch>
        </p:blipFill>
        <p:spPr>
          <a:xfrm>
            <a:off x="838200" y="1825625"/>
            <a:ext cx="10753725" cy="431482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Hdu6013 Lotus and Thermodynamics</a:t>
            </a:r>
            <a:endParaRPr lang="zh-CN" altLang="en-US" dirty="0"/>
          </a:p>
        </p:txBody>
      </p:sp>
      <p:pic>
        <p:nvPicPr>
          <p:cNvPr id="5" name="内容占位符 4"/>
          <p:cNvPicPr>
            <a:picLocks noGrp="1" noChangeAspect="1"/>
          </p:cNvPicPr>
          <p:nvPr>
            <p:ph idx="1"/>
          </p:nvPr>
        </p:nvPicPr>
        <p:blipFill>
          <a:blip r:embed="rId1"/>
          <a:stretch>
            <a:fillRect/>
          </a:stretch>
        </p:blipFill>
        <p:spPr>
          <a:xfrm>
            <a:off x="838200" y="1690688"/>
            <a:ext cx="10515600" cy="2684310"/>
          </a:xfr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一眼分治信息还能打标记</a:t>
            </a:r>
            <a:endParaRPr lang="zh-CN" altLang="en-US" dirty="0"/>
          </a:p>
        </p:txBody>
      </p:sp>
      <p:pic>
        <p:nvPicPr>
          <p:cNvPr id="5" name="图片 4"/>
          <p:cNvPicPr>
            <a:picLocks noChangeAspect="1"/>
          </p:cNvPicPr>
          <p:nvPr/>
        </p:nvPicPr>
        <p:blipFill>
          <a:blip r:embed="rId1"/>
          <a:stretch>
            <a:fillRect/>
          </a:stretch>
        </p:blipFill>
        <p:spPr>
          <a:xfrm>
            <a:off x="52754" y="2353671"/>
            <a:ext cx="12192000" cy="2584412"/>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更复杂的一些</a:t>
            </a:r>
            <a:r>
              <a:rPr lang="zh-CN" altLang="en-US"/>
              <a:t>应用</a:t>
            </a:r>
            <a:endParaRPr lang="zh-CN" altLang="en-US"/>
          </a:p>
        </p:txBody>
      </p:sp>
      <p:sp>
        <p:nvSpPr>
          <p:cNvPr id="3" name="内容占位符 2"/>
          <p:cNvSpPr>
            <a:spLocks noGrp="1"/>
          </p:cNvSpPr>
          <p:nvPr>
            <p:ph idx="1"/>
          </p:nvPr>
        </p:nvSpPr>
        <p:spPr/>
        <p:txBody>
          <a:bodyPr/>
          <a:p>
            <a:r>
              <a:rPr lang="en-US" altLang="zh-CN"/>
              <a:t>1. </a:t>
            </a:r>
            <a:r>
              <a:rPr lang="zh-CN" altLang="en-US"/>
              <a:t>维护的</a:t>
            </a:r>
            <a:r>
              <a:rPr lang="zh-CN" altLang="en-US"/>
              <a:t>分治信息不能直接从题目中看出来，需要进行一些</a:t>
            </a:r>
            <a:r>
              <a:rPr lang="zh-CN" altLang="en-US"/>
              <a:t>推导</a:t>
            </a:r>
            <a:endParaRPr lang="zh-CN" altLang="en-US"/>
          </a:p>
          <a:p>
            <a:r>
              <a:rPr lang="en-US" altLang="zh-CN"/>
              <a:t>2. </a:t>
            </a:r>
            <a:r>
              <a:rPr lang="zh-CN" altLang="en-US"/>
              <a:t>线段树不用来维护分治信息，但是还是需要</a:t>
            </a:r>
            <a:r>
              <a:rPr lang="zh-CN" altLang="en-US"/>
              <a:t>线段树</a:t>
            </a:r>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标题 1"/>
          <p:cNvSpPr>
            <a:spLocks noGrp="1" noChangeArrowheads="1"/>
          </p:cNvSpPr>
          <p:nvPr>
            <p:ph type="title"/>
          </p:nvPr>
        </p:nvSpPr>
        <p:spPr/>
        <p:txBody>
          <a:bodyPr>
            <a:normAutofit/>
          </a:bodyPr>
          <a:lstStyle/>
          <a:p>
            <a:r>
              <a:rPr lang="en-US" altLang="zh-CN" dirty="0"/>
              <a:t>Luogu4198 </a:t>
            </a:r>
            <a:r>
              <a:rPr lang="en-US" altLang="zh-CN" dirty="0" err="1"/>
              <a:t>楼房重建</a:t>
            </a:r>
            <a:endParaRPr lang="en-US" altLang="zh-CN" dirty="0"/>
          </a:p>
        </p:txBody>
      </p:sp>
      <p:sp>
        <p:nvSpPr>
          <p:cNvPr id="64515" name="内容占位符 2"/>
          <p:cNvSpPr>
            <a:spLocks noGrp="1" noChangeArrowheads="1"/>
          </p:cNvSpPr>
          <p:nvPr>
            <p:ph idx="1"/>
          </p:nvPr>
        </p:nvSpPr>
        <p:spPr/>
        <p:txBody>
          <a:bodyPr/>
          <a:lstStyle/>
          <a:p>
            <a:pPr eaLnBrk="1" hangingPunct="1"/>
            <a:r>
              <a:rPr lang="zh-CN" altLang="en-US" dirty="0"/>
              <a:t>有一排楼，每次把一个位置的楼的高度修改为</a:t>
            </a:r>
            <a:r>
              <a:rPr lang="en-US" altLang="zh-CN" dirty="0"/>
              <a:t>x</a:t>
            </a:r>
            <a:r>
              <a:rPr lang="zh-CN" altLang="en-US" dirty="0"/>
              <a:t>，每次输出可以从最左边看到的楼个数</a:t>
            </a:r>
            <a:endParaRPr lang="en-US" altLang="zh-CN" dirty="0"/>
          </a:p>
          <a:p>
            <a:pPr eaLnBrk="1" hangingPunct="1"/>
            <a:r>
              <a:rPr lang="zh-CN" altLang="en-US" dirty="0"/>
              <a:t>形式化来说，给一个序列</a:t>
            </a:r>
            <a:r>
              <a:rPr lang="en-US" altLang="zh-CN" dirty="0"/>
              <a:t>a</a:t>
            </a:r>
            <a:r>
              <a:rPr lang="zh-CN" altLang="en-US" dirty="0"/>
              <a:t>，每次修改一个位置的值，查询有多少个位置</a:t>
            </a:r>
            <a:r>
              <a:rPr lang="en-US" altLang="zh-CN" dirty="0" err="1"/>
              <a:t>i</a:t>
            </a:r>
            <a:r>
              <a:rPr lang="zh-CN" altLang="en-US" dirty="0"/>
              <a:t>满足</a:t>
            </a:r>
            <a:r>
              <a:rPr lang="en-US" altLang="zh-CN" dirty="0"/>
              <a:t>[1,i-1]</a:t>
            </a:r>
            <a:r>
              <a:rPr lang="zh-CN" altLang="en-US" dirty="0"/>
              <a:t>里的所有</a:t>
            </a:r>
            <a:r>
              <a:rPr lang="en-US" altLang="zh-CN" dirty="0"/>
              <a:t>j</a:t>
            </a:r>
            <a:r>
              <a:rPr lang="zh-CN" altLang="en-US" dirty="0"/>
              <a:t>，都有</a:t>
            </a:r>
            <a:r>
              <a:rPr lang="en-US" altLang="zh-CN" dirty="0"/>
              <a:t>a[j]&lt;a[</a:t>
            </a:r>
            <a:r>
              <a:rPr lang="en-US" altLang="zh-CN" dirty="0" err="1"/>
              <a:t>i</a:t>
            </a:r>
            <a:r>
              <a:rPr lang="en-US" altLang="zh-CN" dirty="0"/>
              <a:t>]</a:t>
            </a:r>
            <a:endParaRPr lang="zh-CN" altLang="en-US"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标题 1"/>
          <p:cNvSpPr>
            <a:spLocks noGrp="1" noChangeArrowheads="1"/>
          </p:cNvSpPr>
          <p:nvPr>
            <p:ph type="title"/>
          </p:nvPr>
        </p:nvSpPr>
        <p:spPr/>
        <p:txBody>
          <a:bodyPr/>
          <a:lstStyle/>
          <a:p>
            <a:r>
              <a:rPr lang="en-US" altLang="zh-CN" dirty="0"/>
              <a:t>Solution1</a:t>
            </a:r>
            <a:endParaRPr lang="zh-CN" altLang="en-US" dirty="0"/>
          </a:p>
        </p:txBody>
      </p:sp>
      <p:sp>
        <p:nvSpPr>
          <p:cNvPr id="65539" name="内容占位符 2"/>
          <p:cNvSpPr>
            <a:spLocks noGrp="1" noChangeArrowheads="1"/>
          </p:cNvSpPr>
          <p:nvPr>
            <p:ph idx="1"/>
          </p:nvPr>
        </p:nvSpPr>
        <p:spPr/>
        <p:txBody>
          <a:bodyPr>
            <a:normAutofit/>
          </a:bodyPr>
          <a:lstStyle/>
          <a:p>
            <a:pPr eaLnBrk="1" hangingPunct="1"/>
            <a:r>
              <a:rPr lang="zh-CN" altLang="en-US" dirty="0"/>
              <a:t>发现一个楼房能被看到可以等价于它的斜率比之前的任何一个都大</a:t>
            </a:r>
            <a:endParaRPr lang="en-US" altLang="zh-CN" dirty="0"/>
          </a:p>
          <a:p>
            <a:pPr eaLnBrk="1" hangingPunct="1"/>
            <a:r>
              <a:rPr lang="zh-CN" altLang="en-US" dirty="0"/>
              <a:t>所以说我们这里可以直接维护斜率，而不用管楼的高度</a:t>
            </a:r>
            <a:endParaRPr lang="en-US" altLang="zh-CN" dirty="0"/>
          </a:p>
          <a:p>
            <a:pPr eaLnBrk="1" hangingPunct="1"/>
            <a:r>
              <a:rPr lang="zh-CN" altLang="en-US" dirty="0"/>
              <a:t>问题转化为：</a:t>
            </a:r>
            <a:endParaRPr lang="en-US" altLang="zh-CN" dirty="0"/>
          </a:p>
          <a:p>
            <a:pPr eaLnBrk="1" hangingPunct="1"/>
            <a:r>
              <a:rPr lang="en-US" altLang="zh-CN" dirty="0"/>
              <a:t>1.</a:t>
            </a:r>
            <a:r>
              <a:rPr lang="zh-CN" altLang="en-US" dirty="0"/>
              <a:t>单点修改</a:t>
            </a:r>
            <a:endParaRPr lang="en-US" altLang="zh-CN" dirty="0"/>
          </a:p>
          <a:p>
            <a:pPr eaLnBrk="1" hangingPunct="1"/>
            <a:r>
              <a:rPr lang="en-US" altLang="zh-CN" dirty="0"/>
              <a:t>2.</a:t>
            </a:r>
            <a:r>
              <a:rPr lang="zh-CN" altLang="en-US" dirty="0"/>
              <a:t>查询全局有多少位置是前缀最大值</a:t>
            </a:r>
            <a:endParaRPr lang="zh-CN"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标题 1"/>
          <p:cNvSpPr>
            <a:spLocks noGrp="1"/>
          </p:cNvSpPr>
          <p:nvPr>
            <p:ph type="title"/>
          </p:nvPr>
        </p:nvSpPr>
        <p:spPr/>
        <p:txBody>
          <a:bodyPr/>
          <a:lstStyle/>
          <a:p>
            <a:r>
              <a:rPr lang="en-US" altLang="zh-CN" dirty="0"/>
              <a:t>Solution1</a:t>
            </a:r>
            <a:endParaRPr lang="zh-CN" altLang="en-US" dirty="0"/>
          </a:p>
        </p:txBody>
      </p:sp>
      <p:sp>
        <p:nvSpPr>
          <p:cNvPr id="66563" name="内容占位符 2"/>
          <p:cNvSpPr>
            <a:spLocks noGrp="1"/>
          </p:cNvSpPr>
          <p:nvPr>
            <p:ph idx="1"/>
          </p:nvPr>
        </p:nvSpPr>
        <p:spPr/>
        <p:txBody>
          <a:bodyPr/>
          <a:lstStyle/>
          <a:p>
            <a:pPr eaLnBrk="1" hangingPunct="1"/>
            <a:r>
              <a:rPr lang="zh-CN" altLang="en-US" dirty="0"/>
              <a:t>可以试试分块维护</a:t>
            </a:r>
            <a:endParaRPr lang="zh-CN" altLang="en-US" dirty="0"/>
          </a:p>
          <a:p>
            <a:pPr eaLnBrk="1" hangingPunct="1"/>
            <a:r>
              <a:rPr lang="zh-CN" altLang="zh-CN" dirty="0"/>
              <a:t>复杂度好像是</a:t>
            </a:r>
            <a:r>
              <a:rPr lang="en-US" altLang="zh-CN" dirty="0"/>
              <a:t>O( </a:t>
            </a:r>
            <a:r>
              <a:rPr lang="en-US" altLang="zh-CN" dirty="0" err="1"/>
              <a:t>nsqrt</a:t>
            </a:r>
            <a:r>
              <a:rPr lang="en-US" altLang="zh-CN" dirty="0"/>
              <a:t>( </a:t>
            </a:r>
            <a:r>
              <a:rPr lang="en-US" altLang="zh-CN" dirty="0" err="1"/>
              <a:t>nlogn</a:t>
            </a:r>
            <a:r>
              <a:rPr lang="en-US" altLang="zh-CN" dirty="0"/>
              <a:t> ) )</a:t>
            </a:r>
            <a:r>
              <a:rPr lang="zh-CN" altLang="en-US" dirty="0"/>
              <a:t>的</a:t>
            </a:r>
            <a:endParaRPr lang="zh-CN" altLang="en-US" dirty="0"/>
          </a:p>
          <a:p>
            <a:pPr eaLnBrk="1" hangingPunct="1"/>
            <a:r>
              <a:rPr lang="zh-CN" altLang="en-US" dirty="0"/>
              <a:t>这里不仔细讲了</a:t>
            </a:r>
            <a:endParaRPr lang="zh-CN" altLang="en-US" dirty="0"/>
          </a:p>
          <a:p>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标题 1"/>
          <p:cNvSpPr>
            <a:spLocks noGrp="1" noChangeArrowheads="1"/>
          </p:cNvSpPr>
          <p:nvPr>
            <p:ph type="title"/>
          </p:nvPr>
        </p:nvSpPr>
        <p:spPr/>
        <p:txBody>
          <a:bodyPr/>
          <a:lstStyle/>
          <a:p>
            <a:r>
              <a:rPr lang="en-US" altLang="zh-CN" dirty="0"/>
              <a:t>Solution2</a:t>
            </a:r>
            <a:endParaRPr lang="zh-CN" altLang="en-US" dirty="0"/>
          </a:p>
        </p:txBody>
      </p:sp>
      <p:sp>
        <p:nvSpPr>
          <p:cNvPr id="67587" name="内容占位符 2"/>
          <p:cNvSpPr>
            <a:spLocks noGrp="1" noChangeArrowheads="1"/>
          </p:cNvSpPr>
          <p:nvPr>
            <p:ph idx="1"/>
          </p:nvPr>
        </p:nvSpPr>
        <p:spPr/>
        <p:txBody>
          <a:bodyPr>
            <a:normAutofit/>
          </a:bodyPr>
          <a:lstStyle/>
          <a:p>
            <a:pPr eaLnBrk="1" hangingPunct="1"/>
            <a:r>
              <a:rPr lang="zh-CN" altLang="en-US" dirty="0"/>
              <a:t>考虑用线段树维护</a:t>
            </a:r>
            <a:endParaRPr lang="zh-CN" altLang="en-US" dirty="0"/>
          </a:p>
          <a:p>
            <a:pPr eaLnBrk="1" hangingPunct="1"/>
            <a:r>
              <a:rPr lang="zh-CN" altLang="en-US" dirty="0"/>
              <a:t>对于线段树每个结点维护两个值：ans和max，ans表示</a:t>
            </a:r>
            <a:r>
              <a:rPr lang="zh-CN" altLang="en-US" dirty="0">
                <a:solidFill>
                  <a:srgbClr val="FF0000"/>
                </a:solidFill>
              </a:rPr>
              <a:t>只考虑这个区间内的</a:t>
            </a:r>
            <a:r>
              <a:rPr lang="zh-CN" altLang="en-US" dirty="0"/>
              <a:t>可以被看到的楼房，max表示这个区间的最大楼房斜率。</a:t>
            </a:r>
            <a:endParaRPr lang="zh-CN" altLang="en-US" dirty="0"/>
          </a:p>
          <a:p>
            <a:pPr eaLnBrk="1" hangingPunct="1"/>
            <a:r>
              <a:rPr lang="zh-CN" altLang="en-US" dirty="0"/>
              <a:t>如何合并区间？</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endParaRPr lang="zh-CN" altLang="en-US" dirty="0"/>
          </a:p>
        </p:txBody>
      </p:sp>
      <p:sp>
        <p:nvSpPr>
          <p:cNvPr id="3" name="内容占位符 2"/>
          <p:cNvSpPr>
            <a:spLocks noGrp="1"/>
          </p:cNvSpPr>
          <p:nvPr>
            <p:ph idx="1"/>
          </p:nvPr>
        </p:nvSpPr>
        <p:spPr/>
        <p:txBody>
          <a:bodyPr>
            <a:normAutofit/>
          </a:bodyPr>
          <a:lstStyle/>
          <a:p>
            <a:r>
              <a:rPr lang="zh-CN" altLang="en-US" dirty="0"/>
              <a:t>“树堆”“</a:t>
            </a:r>
            <a:r>
              <a:rPr lang="en-US" altLang="zh-CN" dirty="0"/>
              <a:t>Tree + Heap</a:t>
            </a:r>
            <a:r>
              <a:rPr lang="zh-CN" altLang="en-US" dirty="0"/>
              <a:t>”</a:t>
            </a:r>
            <a:endParaRPr lang="en-US" altLang="zh-CN" dirty="0"/>
          </a:p>
          <a:p>
            <a:r>
              <a:rPr lang="zh-CN" altLang="en-US" dirty="0"/>
              <a:t>性质：每个点随机分配一个权值，使</a:t>
            </a:r>
            <a:r>
              <a:rPr lang="en-US" altLang="zh-CN" dirty="0" err="1"/>
              <a:t>treap</a:t>
            </a:r>
            <a:r>
              <a:rPr lang="zh-CN" altLang="en-US" dirty="0"/>
              <a:t>同时满足堆性质和二叉搜索树性质</a:t>
            </a:r>
            <a:endParaRPr lang="en-US" altLang="zh-CN" dirty="0"/>
          </a:p>
          <a:p>
            <a:r>
              <a:rPr lang="zh-CN" altLang="en-US" dirty="0"/>
              <a:t>复杂度：期望</a:t>
            </a:r>
            <a:r>
              <a:rPr lang="en-US" altLang="zh-CN" dirty="0"/>
              <a:t>O( </a:t>
            </a:r>
            <a:r>
              <a:rPr lang="en-US" altLang="zh-CN" dirty="0" err="1"/>
              <a:t>logn</a:t>
            </a:r>
            <a:r>
              <a:rPr lang="en-US" altLang="zh-CN" dirty="0"/>
              <a:t> )</a:t>
            </a:r>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标题 1"/>
          <p:cNvSpPr>
            <a:spLocks noGrp="1" noChangeArrowheads="1"/>
          </p:cNvSpPr>
          <p:nvPr>
            <p:ph type="title"/>
          </p:nvPr>
        </p:nvSpPr>
        <p:spPr/>
        <p:txBody>
          <a:bodyPr/>
          <a:lstStyle/>
          <a:p>
            <a:r>
              <a:rPr lang="en-US" altLang="zh-CN" dirty="0"/>
              <a:t>Solution2</a:t>
            </a:r>
            <a:endParaRPr lang="en-US" altLang="zh-CN" dirty="0"/>
          </a:p>
        </p:txBody>
      </p:sp>
      <p:sp>
        <p:nvSpPr>
          <p:cNvPr id="68611" name="内容占位符 2"/>
          <p:cNvSpPr>
            <a:spLocks noGrp="1" noChangeArrowheads="1"/>
          </p:cNvSpPr>
          <p:nvPr>
            <p:ph idx="1"/>
          </p:nvPr>
        </p:nvSpPr>
        <p:spPr/>
        <p:txBody>
          <a:bodyPr/>
          <a:lstStyle/>
          <a:p>
            <a:pPr eaLnBrk="1" hangingPunct="1"/>
            <a:r>
              <a:rPr lang="zh-CN" altLang="en-US" dirty="0"/>
              <a:t>合并左右区间的时候：</a:t>
            </a:r>
            <a:endParaRPr lang="zh-CN" altLang="en-US" dirty="0"/>
          </a:p>
          <a:p>
            <a:pPr eaLnBrk="1" hangingPunct="1"/>
            <a:r>
              <a:rPr lang="zh-CN" altLang="en-US" dirty="0"/>
              <a:t>显然左区间的答案不会变化</a:t>
            </a:r>
            <a:endParaRPr lang="zh-CN" altLang="en-US" dirty="0"/>
          </a:p>
          <a:p>
            <a:pPr eaLnBrk="1" hangingPunct="1"/>
            <a:r>
              <a:rPr lang="zh-CN" altLang="en-US" dirty="0"/>
              <a:t>问题就是考虑右区间有多少个楼房在左区间的约束条件下仍然可以被看到</a:t>
            </a:r>
            <a:endParaRPr lang="zh-CN" altLang="en-US" dirty="0"/>
          </a:p>
          <a:p>
            <a:pPr eaLnBrk="1" hangingPunct="1"/>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标题 1"/>
          <p:cNvSpPr>
            <a:spLocks noGrp="1" noChangeArrowheads="1"/>
          </p:cNvSpPr>
          <p:nvPr>
            <p:ph type="title"/>
          </p:nvPr>
        </p:nvSpPr>
        <p:spPr/>
        <p:txBody>
          <a:bodyPr/>
          <a:lstStyle/>
          <a:p>
            <a:r>
              <a:rPr lang="en-US" altLang="zh-CN" dirty="0"/>
              <a:t>Solution2</a:t>
            </a:r>
            <a:endParaRPr lang="zh-CN" altLang="en-US" dirty="0"/>
          </a:p>
        </p:txBody>
      </p:sp>
      <p:sp>
        <p:nvSpPr>
          <p:cNvPr id="69635" name="内容占位符 2"/>
          <p:cNvSpPr>
            <a:spLocks noGrp="1" noChangeArrowheads="1"/>
          </p:cNvSpPr>
          <p:nvPr>
            <p:ph idx="1"/>
          </p:nvPr>
        </p:nvSpPr>
        <p:spPr/>
        <p:txBody>
          <a:bodyPr/>
          <a:lstStyle/>
          <a:p>
            <a:pPr eaLnBrk="1" hangingPunct="1"/>
            <a:r>
              <a:rPr lang="zh-CN" altLang="en-US" dirty="0">
                <a:sym typeface="宋体" panose="02010600030101010101" pitchFamily="2" charset="-122"/>
              </a:rPr>
              <a:t>如果右区间最大值都小于等于左区间最大值，那么右区间就没有贡献了，相当于是被整个挡住了。</a:t>
            </a:r>
            <a:endParaRPr lang="zh-CN" altLang="en-US" dirty="0"/>
          </a:p>
          <a:p>
            <a:pPr eaLnBrk="1" hangingPunct="1"/>
            <a:endParaRPr lang="zh-CN" altLang="en-US" dirty="0"/>
          </a:p>
        </p:txBody>
      </p:sp>
      <p:graphicFrame>
        <p:nvGraphicFramePr>
          <p:cNvPr id="69636" name="对象 3"/>
          <p:cNvGraphicFramePr/>
          <p:nvPr/>
        </p:nvGraphicFramePr>
        <p:xfrm>
          <a:off x="4202906" y="3287318"/>
          <a:ext cx="3935016" cy="2658665"/>
        </p:xfrm>
        <a:graphic>
          <a:graphicData uri="http://schemas.openxmlformats.org/presentationml/2006/ole">
            <mc:AlternateContent xmlns:mc="http://schemas.openxmlformats.org/markup-compatibility/2006">
              <mc:Choice xmlns:v="urn:schemas-microsoft-com:vml" Requires="v">
                <p:oleObj spid="_x0000_s2" name="" r:id="rId1" imgW="4257675" imgH="2876550" progId="Paint.Picture">
                  <p:embed/>
                </p:oleObj>
              </mc:Choice>
              <mc:Fallback>
                <p:oleObj name="" r:id="rId1" imgW="4257675" imgH="2876550" progId="Paint.Picture">
                  <p:embed/>
                  <p:pic>
                    <p:nvPicPr>
                      <p:cNvPr id="0" name="对象 3"/>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02906" y="3287318"/>
                        <a:ext cx="3935016" cy="2658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noChangeArrowheads="1"/>
          </p:cNvSpPr>
          <p:nvPr>
            <p:ph type="title"/>
          </p:nvPr>
        </p:nvSpPr>
        <p:spPr/>
        <p:txBody>
          <a:bodyPr>
            <a:normAutofit/>
          </a:bodyPr>
          <a:lstStyle/>
          <a:p>
            <a:r>
              <a:rPr lang="en-US" altLang="zh-CN" dirty="0"/>
              <a:t>Solution2</a:t>
            </a:r>
            <a:endParaRPr lang="zh-CN" altLang="en-US" dirty="0"/>
          </a:p>
        </p:txBody>
      </p:sp>
      <p:sp>
        <p:nvSpPr>
          <p:cNvPr id="70659" name="内容占位符 2"/>
          <p:cNvSpPr>
            <a:spLocks noGrp="1" noChangeArrowheads="1"/>
          </p:cNvSpPr>
          <p:nvPr>
            <p:ph idx="1"/>
          </p:nvPr>
        </p:nvSpPr>
        <p:spPr/>
        <p:txBody>
          <a:bodyPr/>
          <a:lstStyle/>
          <a:p>
            <a:pPr eaLnBrk="1" hangingPunct="1"/>
            <a:r>
              <a:rPr lang="zh-CN" altLang="en-US" dirty="0">
                <a:sym typeface="宋体" panose="02010600030101010101" pitchFamily="2" charset="-122"/>
              </a:rPr>
              <a:t>如果右区间最大值大于左区间最大值</a:t>
            </a:r>
            <a:endParaRPr lang="zh-CN" altLang="en-US" dirty="0">
              <a:sym typeface="宋体" panose="02010600030101010101" pitchFamily="2" charset="-122"/>
            </a:endParaRPr>
          </a:p>
          <a:p>
            <a:pPr eaLnBrk="1" hangingPunct="1"/>
            <a:r>
              <a:rPr lang="zh-CN" altLang="en-US" dirty="0"/>
              <a:t>考虑右区间的两个子区间：左子区间、右子区间</a:t>
            </a:r>
            <a:endParaRPr lang="zh-CN" altLang="en-US" dirty="0"/>
          </a:p>
          <a:p>
            <a:pPr eaLnBrk="1" hangingPunct="1"/>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noChangeArrowheads="1"/>
          </p:cNvSpPr>
          <p:nvPr>
            <p:ph type="title"/>
          </p:nvPr>
        </p:nvSpPr>
        <p:spPr/>
        <p:txBody>
          <a:bodyPr/>
          <a:lstStyle/>
          <a:p>
            <a:r>
              <a:rPr lang="en-US" altLang="zh-CN" dirty="0"/>
              <a:t>Solution2</a:t>
            </a:r>
            <a:endParaRPr lang="en-US" altLang="zh-CN" dirty="0"/>
          </a:p>
        </p:txBody>
      </p:sp>
      <p:sp>
        <p:nvSpPr>
          <p:cNvPr id="71683" name="内容占位符 2"/>
          <p:cNvSpPr>
            <a:spLocks noGrp="1" noChangeArrowheads="1"/>
          </p:cNvSpPr>
          <p:nvPr>
            <p:ph idx="1"/>
          </p:nvPr>
        </p:nvSpPr>
        <p:spPr/>
        <p:txBody>
          <a:bodyPr>
            <a:normAutofit/>
          </a:bodyPr>
          <a:lstStyle/>
          <a:p>
            <a:pPr eaLnBrk="1" hangingPunct="1"/>
            <a:r>
              <a:rPr lang="zh-CN" altLang="en-US" sz="2400" dirty="0"/>
              <a:t>如果左子区间的最大值小于等于左区间最大值</a:t>
            </a:r>
            <a:endParaRPr lang="zh-CN" altLang="en-US" sz="2400" dirty="0"/>
          </a:p>
          <a:p>
            <a:pPr eaLnBrk="1" hangingPunct="1"/>
            <a:r>
              <a:rPr lang="zh-CN" altLang="en-US" sz="2400" dirty="0"/>
              <a:t>那么就递归处理右子区间</a:t>
            </a:r>
            <a:endParaRPr lang="zh-CN" altLang="en-US" sz="2400" dirty="0"/>
          </a:p>
          <a:p>
            <a:pPr eaLnBrk="1" hangingPunct="1"/>
            <a:r>
              <a:rPr lang="zh-CN" altLang="en-US" sz="2400" dirty="0"/>
              <a:t>因为相当于左子区间里面所有楼房都被前面的楼房挡住了了，递归查询右边有多少楼房没被挡住</a:t>
            </a:r>
            <a:endParaRPr lang="zh-CN" altLang="en-US" sz="2400" dirty="0"/>
          </a:p>
          <a:p>
            <a:pPr eaLnBrk="1" hangingPunct="1"/>
            <a:r>
              <a:rPr lang="zh-CN" altLang="en-US" sz="2400" dirty="0"/>
              <a:t>否则就递归处理左子区间，然后加上右子区间原本的答案，因为这个约束条件弱于左子区间对右子区间的约束，所以只考虑这个约束条件对左子区间的影响</a:t>
            </a:r>
            <a:r>
              <a:rPr lang="en-US" altLang="zh-CN" sz="2400" dirty="0"/>
              <a:t>~</a:t>
            </a:r>
            <a:endParaRPr lang="en-US" altLang="zh-CN" sz="2400"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noChangeArrowheads="1"/>
          </p:cNvSpPr>
          <p:nvPr>
            <p:ph type="title"/>
          </p:nvPr>
        </p:nvSpPr>
        <p:spPr/>
        <p:txBody>
          <a:bodyPr/>
          <a:lstStyle/>
          <a:p>
            <a:r>
              <a:rPr lang="en-US" altLang="zh-CN" dirty="0"/>
              <a:t>Solution2</a:t>
            </a:r>
            <a:endParaRPr lang="zh-CN" altLang="en-US" dirty="0"/>
          </a:p>
        </p:txBody>
      </p:sp>
      <p:sp>
        <p:nvSpPr>
          <p:cNvPr id="72707" name="内容占位符 2"/>
          <p:cNvSpPr>
            <a:spLocks noGrp="1" noChangeArrowheads="1"/>
          </p:cNvSpPr>
          <p:nvPr>
            <p:ph idx="1"/>
          </p:nvPr>
        </p:nvSpPr>
        <p:spPr/>
        <p:txBody>
          <a:bodyPr>
            <a:normAutofit/>
          </a:bodyPr>
          <a:lstStyle/>
          <a:p>
            <a:pPr eaLnBrk="1" hangingPunct="1"/>
            <a:r>
              <a:rPr lang="zh-CN" altLang="en-US" dirty="0"/>
              <a:t>由于要合并</a:t>
            </a:r>
            <a:r>
              <a:rPr lang="en-US" altLang="zh-CN" dirty="0"/>
              <a:t>O( </a:t>
            </a:r>
            <a:r>
              <a:rPr lang="en-US" altLang="zh-CN" dirty="0" err="1"/>
              <a:t>logn</a:t>
            </a:r>
            <a:r>
              <a:rPr lang="en-US" altLang="zh-CN" dirty="0"/>
              <a:t> )</a:t>
            </a:r>
            <a:r>
              <a:rPr lang="zh-CN" altLang="en-US" dirty="0"/>
              <a:t>次，每次合并会递归</a:t>
            </a:r>
            <a:r>
              <a:rPr lang="en-US" altLang="zh-CN" dirty="0"/>
              <a:t>O( </a:t>
            </a:r>
            <a:r>
              <a:rPr lang="en-US" altLang="zh-CN" dirty="0" err="1"/>
              <a:t>logn</a:t>
            </a:r>
            <a:r>
              <a:rPr lang="en-US" altLang="zh-CN" dirty="0"/>
              <a:t> )</a:t>
            </a:r>
            <a:r>
              <a:rPr lang="zh-CN" altLang="en-US" dirty="0"/>
              <a:t>个节点</a:t>
            </a:r>
            <a:endParaRPr lang="zh-CN" altLang="en-US" dirty="0"/>
          </a:p>
          <a:p>
            <a:pPr eaLnBrk="1" hangingPunct="1"/>
            <a:r>
              <a:rPr lang="zh-CN" altLang="en-US" dirty="0"/>
              <a:t>所以总复杂度</a:t>
            </a:r>
            <a:r>
              <a:rPr lang="en-US" altLang="zh-CN" dirty="0"/>
              <a:t>O( mlog^2n )</a:t>
            </a:r>
            <a:endParaRPr lang="en-US" altLang="zh-CN" dirty="0"/>
          </a:p>
          <a:p>
            <a:pPr eaLnBrk="1" hangingPunct="1"/>
            <a:r>
              <a:rPr lang="zh-CN" altLang="en-US" dirty="0"/>
              <a:t>实际上常数非常小</a:t>
            </a:r>
            <a:endParaRPr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标题 1"/>
          <p:cNvSpPr>
            <a:spLocks noGrp="1" noChangeArrowheads="1"/>
          </p:cNvSpPr>
          <p:nvPr>
            <p:ph type="title"/>
          </p:nvPr>
        </p:nvSpPr>
        <p:spPr/>
        <p:txBody>
          <a:bodyPr>
            <a:normAutofit/>
          </a:bodyPr>
          <a:lstStyle/>
          <a:p>
            <a:r>
              <a:rPr lang="en-US" altLang="zh-CN" dirty="0"/>
              <a:t>Luogu5278 </a:t>
            </a:r>
            <a:r>
              <a:rPr lang="zh-CN" altLang="en-US" dirty="0"/>
              <a:t>算术天才⑨与等差数列</a:t>
            </a:r>
            <a:endParaRPr lang="en-US" altLang="zh-CN" dirty="0"/>
          </a:p>
        </p:txBody>
      </p:sp>
      <p:sp>
        <p:nvSpPr>
          <p:cNvPr id="82947" name="内容占位符 2"/>
          <p:cNvSpPr>
            <a:spLocks noGrp="1" noChangeArrowheads="1"/>
          </p:cNvSpPr>
          <p:nvPr>
            <p:ph idx="1"/>
          </p:nvPr>
        </p:nvSpPr>
        <p:spPr/>
        <p:txBody>
          <a:bodyPr>
            <a:normAutofit/>
          </a:bodyPr>
          <a:lstStyle/>
          <a:p>
            <a:pPr eaLnBrk="1" hangingPunct="1"/>
            <a:r>
              <a:rPr lang="zh-CN" altLang="en-US" dirty="0"/>
              <a:t>（</a:t>
            </a:r>
            <a:r>
              <a:rPr lang="en-US" altLang="zh-CN" dirty="0"/>
              <a:t>Luogu3792:</a:t>
            </a:r>
            <a:r>
              <a:rPr lang="zh-CN" altLang="en-US" dirty="0"/>
              <a:t>由乃与大母神原型和偶像崇拜是这个的弱化版）</a:t>
            </a:r>
            <a:endParaRPr lang="zh-CN" altLang="en-US" dirty="0"/>
          </a:p>
          <a:p>
            <a:pPr eaLnBrk="1" hangingPunct="1"/>
            <a:endParaRPr lang="en-US" altLang="zh-CN" dirty="0"/>
          </a:p>
          <a:p>
            <a:pPr eaLnBrk="1" hangingPunct="1"/>
            <a:r>
              <a:rPr lang="zh-CN" altLang="en-US" dirty="0"/>
              <a:t>给了你一个长度为</a:t>
            </a:r>
            <a:r>
              <a:rPr lang="en-US" altLang="zh-CN" dirty="0"/>
              <a:t>n</a:t>
            </a:r>
            <a:r>
              <a:rPr lang="zh-CN" altLang="en-US" dirty="0"/>
              <a:t>的序列</a:t>
            </a:r>
            <a:endParaRPr lang="en-US" altLang="zh-CN" dirty="0"/>
          </a:p>
          <a:p>
            <a:pPr eaLnBrk="1" hangingPunct="1"/>
            <a:r>
              <a:rPr lang="en-US" altLang="zh-CN" dirty="0"/>
              <a:t>1.</a:t>
            </a:r>
            <a:r>
              <a:rPr lang="zh-CN" altLang="en-US" dirty="0"/>
              <a:t>询问</a:t>
            </a:r>
            <a:r>
              <a:rPr lang="en-US" altLang="zh-CN" dirty="0" err="1"/>
              <a:t>l,r,k</a:t>
            </a:r>
            <a:r>
              <a:rPr lang="zh-CN" altLang="en-US" dirty="0"/>
              <a:t>，问区间</a:t>
            </a:r>
            <a:r>
              <a:rPr lang="en-US" altLang="zh-CN" dirty="0"/>
              <a:t>[</a:t>
            </a:r>
            <a:r>
              <a:rPr lang="en-US" altLang="zh-CN" dirty="0" err="1"/>
              <a:t>l,r</a:t>
            </a:r>
            <a:r>
              <a:rPr lang="en-US" altLang="zh-CN" dirty="0"/>
              <a:t>]</a:t>
            </a:r>
            <a:r>
              <a:rPr lang="zh-CN" altLang="en-US" dirty="0"/>
              <a:t>内的数从小到大排序后能否形成公差为</a:t>
            </a:r>
            <a:r>
              <a:rPr lang="en-US" altLang="zh-CN" dirty="0"/>
              <a:t>k</a:t>
            </a:r>
            <a:r>
              <a:rPr lang="zh-CN" altLang="en-US" dirty="0"/>
              <a:t>的等差数列。</a:t>
            </a:r>
            <a:endParaRPr lang="en-US" altLang="zh-CN" dirty="0"/>
          </a:p>
          <a:p>
            <a:pPr eaLnBrk="1" hangingPunct="1"/>
            <a:r>
              <a:rPr lang="en-US" altLang="zh-CN" dirty="0"/>
              <a:t>2.</a:t>
            </a:r>
            <a:r>
              <a:rPr lang="zh-CN" altLang="en-US" dirty="0"/>
              <a:t>修改一个位置的值</a:t>
            </a:r>
            <a:endParaRPr lang="en-US" altLang="zh-CN" dirty="0"/>
          </a:p>
          <a:p>
            <a:pPr eaLnBrk="1" hangingPunct="1"/>
            <a:r>
              <a:rPr lang="zh-CN" altLang="en-US" dirty="0"/>
              <a:t>可以先思考一个简单版本：查询的</a:t>
            </a:r>
            <a:r>
              <a:rPr lang="en-US" altLang="zh-CN" dirty="0"/>
              <a:t>k=1</a:t>
            </a:r>
            <a:endParaRPr lang="en-US" altLang="zh-CN" dirty="0"/>
          </a:p>
          <a:p>
            <a:pPr eaLnBrk="1" hangingPunct="1"/>
            <a:r>
              <a:rPr lang="en-US" altLang="zh-CN" dirty="0"/>
              <a:t>n&lt;=5e5</a:t>
            </a:r>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标题 1"/>
          <p:cNvSpPr>
            <a:spLocks noGrp="1" noChangeArrowheads="1"/>
          </p:cNvSpPr>
          <p:nvPr>
            <p:ph type="title"/>
          </p:nvPr>
        </p:nvSpPr>
        <p:spPr/>
        <p:txBody>
          <a:bodyPr/>
          <a:lstStyle/>
          <a:p>
            <a:r>
              <a:rPr lang="en-US" altLang="zh-CN" dirty="0"/>
              <a:t>Solution1</a:t>
            </a:r>
            <a:endParaRPr lang="zh-CN" altLang="en-US" dirty="0"/>
          </a:p>
        </p:txBody>
      </p:sp>
      <p:sp>
        <p:nvSpPr>
          <p:cNvPr id="83971" name="内容占位符 2"/>
          <p:cNvSpPr>
            <a:spLocks noGrp="1" noChangeArrowheads="1"/>
          </p:cNvSpPr>
          <p:nvPr>
            <p:ph idx="1"/>
          </p:nvPr>
        </p:nvSpPr>
        <p:spPr/>
        <p:txBody>
          <a:bodyPr/>
          <a:lstStyle/>
          <a:p>
            <a:pPr eaLnBrk="1" hangingPunct="1"/>
            <a:r>
              <a:rPr lang="en-US" altLang="zh-CN" dirty="0"/>
              <a:t>Luogu3792</a:t>
            </a:r>
            <a:r>
              <a:rPr lang="zh-CN" altLang="en-US" dirty="0"/>
              <a:t>是</a:t>
            </a:r>
            <a:r>
              <a:rPr lang="en-US" altLang="zh-CN" dirty="0"/>
              <a:t>BZOJ4373</a:t>
            </a:r>
            <a:r>
              <a:rPr lang="zh-CN" altLang="en-US" dirty="0"/>
              <a:t>的弱化版，所以这里讲</a:t>
            </a:r>
            <a:r>
              <a:rPr lang="en-US" altLang="zh-CN" dirty="0" err="1"/>
              <a:t>bzoj</a:t>
            </a:r>
            <a:r>
              <a:rPr lang="zh-CN" altLang="en-US" dirty="0"/>
              <a:t>那个题的做法</a:t>
            </a:r>
            <a:endParaRPr lang="en-US" altLang="zh-CN" dirty="0"/>
          </a:p>
          <a:p>
            <a:pPr eaLnBrk="1" hangingPunct="1"/>
            <a:r>
              <a:rPr lang="zh-CN" altLang="en-US" dirty="0"/>
              <a:t>首先通过维护区间的</a:t>
            </a:r>
            <a:r>
              <a:rPr lang="en-US" altLang="zh-CN" dirty="0"/>
              <a:t>min</a:t>
            </a:r>
            <a:r>
              <a:rPr lang="zh-CN" altLang="en-US" dirty="0"/>
              <a:t>和</a:t>
            </a:r>
            <a:r>
              <a:rPr lang="en-US" altLang="zh-CN" dirty="0"/>
              <a:t>max</a:t>
            </a:r>
            <a:r>
              <a:rPr lang="zh-CN" altLang="en-US" dirty="0"/>
              <a:t>就可以知道这个区间是首项为多少，公差为</a:t>
            </a:r>
            <a:r>
              <a:rPr lang="en-US" altLang="zh-CN" dirty="0"/>
              <a:t>k</a:t>
            </a:r>
            <a:r>
              <a:rPr lang="zh-CN" altLang="en-US" dirty="0"/>
              <a:t>的等差序列了</a:t>
            </a:r>
            <a:endParaRPr lang="en-US" altLang="zh-CN" dirty="0"/>
          </a:p>
          <a:p>
            <a:pPr eaLnBrk="1" hangingPunct="1"/>
            <a:r>
              <a:rPr lang="zh-CN" altLang="en-US" dirty="0"/>
              <a:t>直接维护这个信息比较复杂，所以考虑有什么其他的方法可以快速维护</a:t>
            </a:r>
            <a:endParaRPr lang="en-US" altLang="zh-CN" dirty="0"/>
          </a:p>
          <a:p>
            <a:pPr eaLnBrk="1" hangingPunct="1"/>
            <a:endParaRPr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标题 1"/>
          <p:cNvSpPr>
            <a:spLocks noGrp="1" noChangeArrowheads="1"/>
          </p:cNvSpPr>
          <p:nvPr>
            <p:ph type="title"/>
          </p:nvPr>
        </p:nvSpPr>
        <p:spPr/>
        <p:txBody>
          <a:bodyPr/>
          <a:lstStyle/>
          <a:p>
            <a:r>
              <a:rPr lang="en-US" altLang="zh-CN" dirty="0"/>
              <a:t>Solution1</a:t>
            </a:r>
            <a:endParaRPr lang="zh-CN" altLang="en-US" dirty="0"/>
          </a:p>
        </p:txBody>
      </p:sp>
      <p:sp>
        <p:nvSpPr>
          <p:cNvPr id="84995" name="内容占位符 2"/>
          <p:cNvSpPr>
            <a:spLocks noGrp="1" noChangeArrowheads="1"/>
          </p:cNvSpPr>
          <p:nvPr>
            <p:ph idx="1"/>
          </p:nvPr>
        </p:nvSpPr>
        <p:spPr/>
        <p:txBody>
          <a:bodyPr>
            <a:normAutofit/>
          </a:bodyPr>
          <a:lstStyle/>
          <a:p>
            <a:r>
              <a:rPr lang="zh-CN" altLang="en-US" dirty="0"/>
              <a:t>首先维护区间的排序后的顺序非常困难</a:t>
            </a:r>
            <a:endParaRPr lang="en-US" altLang="zh-CN" dirty="0"/>
          </a:p>
          <a:p>
            <a:pPr eaLnBrk="1" hangingPunct="1"/>
            <a:r>
              <a:rPr lang="zh-CN" altLang="en-US" dirty="0"/>
              <a:t>所以考虑维护区间的某些信息，使得这个区间被随机打乱之后维护出来的值是一样的</a:t>
            </a:r>
            <a:endParaRPr lang="en-US" altLang="zh-CN" dirty="0"/>
          </a:p>
          <a:p>
            <a:pPr eaLnBrk="1" hangingPunct="1"/>
            <a:r>
              <a:rPr lang="zh-CN" altLang="en-US" dirty="0"/>
              <a:t>比如区间</a:t>
            </a:r>
            <a:r>
              <a:rPr lang="en-US" altLang="zh-CN" dirty="0"/>
              <a:t>1 2 3 4 5</a:t>
            </a:r>
            <a:r>
              <a:rPr lang="zh-CN" altLang="en-US" dirty="0"/>
              <a:t>和</a:t>
            </a:r>
            <a:r>
              <a:rPr lang="en-US" altLang="zh-CN" dirty="0"/>
              <a:t>3 4 2 5 1</a:t>
            </a:r>
            <a:r>
              <a:rPr lang="zh-CN" altLang="en-US" dirty="0"/>
              <a:t>会得到相同的结果</a:t>
            </a:r>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标题 1"/>
          <p:cNvSpPr>
            <a:spLocks noGrp="1" noChangeArrowheads="1"/>
          </p:cNvSpPr>
          <p:nvPr>
            <p:ph type="title"/>
          </p:nvPr>
        </p:nvSpPr>
        <p:spPr/>
        <p:txBody>
          <a:bodyPr/>
          <a:lstStyle/>
          <a:p>
            <a:r>
              <a:rPr lang="en-US" altLang="zh-CN" dirty="0"/>
              <a:t>Solution1</a:t>
            </a:r>
            <a:endParaRPr lang="zh-CN" altLang="en-US" dirty="0"/>
          </a:p>
        </p:txBody>
      </p:sp>
      <p:sp>
        <p:nvSpPr>
          <p:cNvPr id="86019" name="内容占位符 2"/>
          <p:cNvSpPr>
            <a:spLocks noGrp="1" noChangeArrowheads="1"/>
          </p:cNvSpPr>
          <p:nvPr>
            <p:ph idx="1"/>
          </p:nvPr>
        </p:nvSpPr>
        <p:spPr/>
        <p:txBody>
          <a:bodyPr>
            <a:normAutofit/>
          </a:bodyPr>
          <a:lstStyle/>
          <a:p>
            <a:pPr eaLnBrk="1" hangingPunct="1"/>
            <a:r>
              <a:rPr lang="zh-CN" altLang="en-US" dirty="0"/>
              <a:t>首先可以想到区间和，但是比如</a:t>
            </a:r>
            <a:r>
              <a:rPr lang="en-US" altLang="zh-CN" dirty="0"/>
              <a:t>1 3 5 7</a:t>
            </a:r>
            <a:r>
              <a:rPr lang="zh-CN" altLang="en-US" dirty="0"/>
              <a:t>和</a:t>
            </a:r>
            <a:r>
              <a:rPr lang="en-US" altLang="zh-CN" dirty="0"/>
              <a:t>1 4 4 7</a:t>
            </a:r>
            <a:r>
              <a:rPr lang="zh-CN" altLang="en-US" dirty="0"/>
              <a:t>这两个的和是一样的，但是第一个是公差为</a:t>
            </a:r>
            <a:r>
              <a:rPr lang="en-US" altLang="zh-CN" dirty="0"/>
              <a:t>2</a:t>
            </a:r>
            <a:r>
              <a:rPr lang="zh-CN" altLang="en-US" dirty="0"/>
              <a:t>的等差序列，后面的不是</a:t>
            </a:r>
            <a:endParaRPr lang="en-US" altLang="zh-CN"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标题 1"/>
          <p:cNvSpPr>
            <a:spLocks noGrp="1" noChangeArrowheads="1"/>
          </p:cNvSpPr>
          <p:nvPr>
            <p:ph type="title"/>
          </p:nvPr>
        </p:nvSpPr>
        <p:spPr/>
        <p:txBody>
          <a:bodyPr/>
          <a:lstStyle/>
          <a:p>
            <a:r>
              <a:rPr lang="en-US" altLang="zh-CN" dirty="0"/>
              <a:t>Solution1</a:t>
            </a:r>
            <a:endParaRPr lang="zh-CN" altLang="en-US" dirty="0"/>
          </a:p>
        </p:txBody>
      </p:sp>
      <p:sp>
        <p:nvSpPr>
          <p:cNvPr id="87043" name="内容占位符 2"/>
          <p:cNvSpPr>
            <a:spLocks noGrp="1" noChangeArrowheads="1"/>
          </p:cNvSpPr>
          <p:nvPr>
            <p:ph idx="1"/>
          </p:nvPr>
        </p:nvSpPr>
        <p:spPr/>
        <p:txBody>
          <a:bodyPr>
            <a:normAutofit/>
          </a:bodyPr>
          <a:lstStyle/>
          <a:p>
            <a:pPr eaLnBrk="1" hangingPunct="1"/>
            <a:r>
              <a:rPr lang="zh-CN" altLang="en-US" dirty="0"/>
              <a:t>那我们同时维护平方和，乘积，立方和之类的不就好了吗</a:t>
            </a:r>
            <a:endParaRPr lang="en-US" altLang="zh-CN" dirty="0"/>
          </a:p>
          <a:p>
            <a:pPr eaLnBrk="1" hangingPunct="1"/>
            <a:r>
              <a:rPr lang="zh-CN" altLang="en-US" dirty="0"/>
              <a:t>一个给定首项和公差的等差序列的和，平方和是很好计算的</a:t>
            </a:r>
            <a:endParaRPr lang="en-US" altLang="zh-CN" dirty="0"/>
          </a:p>
          <a:p>
            <a:pPr eaLnBrk="1" hangingPunct="1"/>
            <a:r>
              <a:rPr lang="zh-CN" altLang="en-US" dirty="0"/>
              <a:t>通过维护这些信息就可以极高概率确定这个区间是不是满足条件的了</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treap</a:t>
            </a:r>
            <a:endParaRPr lang="zh-CN" altLang="en-US" dirty="0"/>
          </a:p>
        </p:txBody>
      </p:sp>
      <p:sp>
        <p:nvSpPr>
          <p:cNvPr id="3" name="内容占位符 2"/>
          <p:cNvSpPr>
            <a:spLocks noGrp="1"/>
          </p:cNvSpPr>
          <p:nvPr>
            <p:ph idx="1"/>
          </p:nvPr>
        </p:nvSpPr>
        <p:spPr/>
        <p:txBody>
          <a:bodyPr>
            <a:normAutofit/>
          </a:bodyPr>
          <a:lstStyle/>
          <a:p>
            <a:r>
              <a:rPr lang="zh-CN" altLang="en-US" dirty="0"/>
              <a:t>设每个节点的关键字是</a:t>
            </a:r>
            <a:r>
              <a:rPr lang="en-US" altLang="zh-CN" dirty="0"/>
              <a:t>key</a:t>
            </a:r>
            <a:r>
              <a:rPr lang="zh-CN" altLang="en-US" dirty="0"/>
              <a:t>，随机权值是</a:t>
            </a:r>
            <a:r>
              <a:rPr lang="en-US" altLang="zh-CN" dirty="0"/>
              <a:t>rand</a:t>
            </a:r>
            <a:endParaRPr lang="en-US" altLang="zh-CN" dirty="0"/>
          </a:p>
          <a:p>
            <a:endParaRPr lang="en-US" altLang="zh-CN" dirty="0"/>
          </a:p>
          <a:p>
            <a:r>
              <a:rPr lang="en-US" altLang="zh-CN" dirty="0"/>
              <a:t>1.</a:t>
            </a:r>
            <a:r>
              <a:rPr lang="zh-CN" altLang="en-US" dirty="0"/>
              <a:t>如果</a:t>
            </a:r>
            <a:r>
              <a:rPr lang="en-US" altLang="zh-CN" dirty="0"/>
              <a:t>v</a:t>
            </a:r>
            <a:r>
              <a:rPr lang="zh-CN" altLang="en-US" dirty="0"/>
              <a:t>是</a:t>
            </a:r>
            <a:r>
              <a:rPr lang="en-US" altLang="zh-CN" dirty="0"/>
              <a:t>u</a:t>
            </a:r>
            <a:r>
              <a:rPr lang="zh-CN" altLang="en-US" dirty="0"/>
              <a:t>的左儿子，则</a:t>
            </a:r>
            <a:r>
              <a:rPr lang="en-US" altLang="zh-CN" dirty="0"/>
              <a:t>key[v] &lt; key[u]</a:t>
            </a:r>
            <a:br>
              <a:rPr lang="en-US" altLang="zh-CN" dirty="0"/>
            </a:br>
            <a:r>
              <a:rPr lang="en-US" altLang="zh-CN" dirty="0"/>
              <a:t>2.</a:t>
            </a:r>
            <a:r>
              <a:rPr lang="zh-CN" altLang="en-US" dirty="0"/>
              <a:t>如果</a:t>
            </a:r>
            <a:r>
              <a:rPr lang="en-US" altLang="zh-CN" dirty="0"/>
              <a:t>v</a:t>
            </a:r>
            <a:r>
              <a:rPr lang="zh-CN" altLang="en-US" dirty="0"/>
              <a:t>是</a:t>
            </a:r>
            <a:r>
              <a:rPr lang="en-US" altLang="zh-CN" dirty="0"/>
              <a:t>u</a:t>
            </a:r>
            <a:r>
              <a:rPr lang="zh-CN" altLang="en-US" dirty="0"/>
              <a:t>的右儿子，则</a:t>
            </a:r>
            <a:r>
              <a:rPr lang="en-US" altLang="zh-CN" dirty="0"/>
              <a:t>key[v] &gt; key[u]</a:t>
            </a:r>
            <a:br>
              <a:rPr lang="en-US" altLang="zh-CN" dirty="0"/>
            </a:br>
            <a:r>
              <a:rPr lang="en-US" altLang="zh-CN" dirty="0"/>
              <a:t>3.</a:t>
            </a:r>
            <a:r>
              <a:rPr lang="zh-CN" altLang="en-US" dirty="0"/>
              <a:t>如果</a:t>
            </a:r>
            <a:r>
              <a:rPr lang="en-US" altLang="zh-CN" dirty="0"/>
              <a:t>v</a:t>
            </a:r>
            <a:r>
              <a:rPr lang="zh-CN" altLang="en-US" dirty="0"/>
              <a:t>是</a:t>
            </a:r>
            <a:r>
              <a:rPr lang="en-US" altLang="zh-CN" dirty="0"/>
              <a:t>u</a:t>
            </a:r>
            <a:r>
              <a:rPr lang="zh-CN" altLang="en-US" dirty="0"/>
              <a:t>的子节点，则</a:t>
            </a:r>
            <a:r>
              <a:rPr lang="en-US" altLang="zh-CN" dirty="0"/>
              <a:t>rand[u] &gt; rand[v]</a:t>
            </a:r>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标题 1"/>
          <p:cNvSpPr>
            <a:spLocks noGrp="1" noChangeArrowheads="1"/>
          </p:cNvSpPr>
          <p:nvPr>
            <p:ph type="title"/>
          </p:nvPr>
        </p:nvSpPr>
        <p:spPr/>
        <p:txBody>
          <a:bodyPr/>
          <a:lstStyle/>
          <a:p>
            <a:r>
              <a:rPr lang="en-US" altLang="zh-CN" dirty="0"/>
              <a:t>Solution1</a:t>
            </a:r>
            <a:endParaRPr lang="zh-CN" altLang="en-US" dirty="0"/>
          </a:p>
        </p:txBody>
      </p:sp>
      <p:sp>
        <p:nvSpPr>
          <p:cNvPr id="88067" name="内容占位符 2"/>
          <p:cNvSpPr>
            <a:spLocks noGrp="1" noChangeArrowheads="1"/>
          </p:cNvSpPr>
          <p:nvPr>
            <p:ph idx="1"/>
          </p:nvPr>
        </p:nvSpPr>
        <p:spPr/>
        <p:txBody>
          <a:bodyPr>
            <a:normAutofit/>
          </a:bodyPr>
          <a:lstStyle/>
          <a:p>
            <a:pPr eaLnBrk="1" hangingPunct="1"/>
            <a:r>
              <a:rPr lang="zh-CN" altLang="en-US" dirty="0"/>
              <a:t>那如果出题人构造数据卡你呢</a:t>
            </a:r>
            <a:endParaRPr lang="en-US" altLang="zh-CN" dirty="0"/>
          </a:p>
          <a:p>
            <a:pPr eaLnBrk="1" hangingPunct="1"/>
            <a:r>
              <a:rPr lang="zh-CN" altLang="en-US" dirty="0"/>
              <a:t>有个确定性的做法，但感觉还是</a:t>
            </a:r>
            <a:r>
              <a:rPr lang="en-US" altLang="zh-CN" dirty="0"/>
              <a:t>hash</a:t>
            </a:r>
            <a:r>
              <a:rPr lang="zh-CN" altLang="en-US" dirty="0"/>
              <a:t>好玩</a:t>
            </a:r>
            <a:endParaRPr lang="en-US" altLang="zh-CN" dirty="0"/>
          </a:p>
          <a:p>
            <a:pPr eaLnBrk="1" hangingPunct="1"/>
            <a:r>
              <a:rPr lang="zh-CN" altLang="en-US" dirty="0"/>
              <a:t>其实这个题就是一个维护区间</a:t>
            </a:r>
            <a:r>
              <a:rPr lang="en-US" altLang="zh-CN" dirty="0"/>
              <a:t>hash</a:t>
            </a:r>
            <a:r>
              <a:rPr lang="zh-CN" altLang="en-US" dirty="0"/>
              <a:t>的思想</a:t>
            </a:r>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标题 1"/>
          <p:cNvSpPr>
            <a:spLocks noGrp="1" noChangeArrowheads="1"/>
          </p:cNvSpPr>
          <p:nvPr>
            <p:ph type="title"/>
          </p:nvPr>
        </p:nvSpPr>
        <p:spPr/>
        <p:txBody>
          <a:bodyPr/>
          <a:lstStyle/>
          <a:p>
            <a:r>
              <a:rPr lang="en-US" altLang="zh-CN" dirty="0"/>
              <a:t>Solution2</a:t>
            </a:r>
            <a:endParaRPr lang="zh-CN" altLang="en-US" dirty="0"/>
          </a:p>
        </p:txBody>
      </p:sp>
      <p:sp>
        <p:nvSpPr>
          <p:cNvPr id="89091" name="内容占位符 2"/>
          <p:cNvSpPr>
            <a:spLocks noGrp="1" noChangeArrowheads="1"/>
          </p:cNvSpPr>
          <p:nvPr>
            <p:ph idx="1"/>
          </p:nvPr>
        </p:nvSpPr>
        <p:spPr/>
        <p:txBody>
          <a:bodyPr>
            <a:normAutofit/>
          </a:bodyPr>
          <a:lstStyle/>
          <a:p>
            <a:pPr eaLnBrk="1" hangingPunct="1"/>
            <a:r>
              <a:rPr lang="zh-CN" altLang="en-US" dirty="0"/>
              <a:t>有没有确定性算法呢？</a:t>
            </a:r>
            <a:endParaRPr lang="en-US" altLang="zh-CN"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首先我们还是要维护区间的</a:t>
            </a:r>
            <a:r>
              <a:rPr lang="en-US" altLang="zh-CN" dirty="0"/>
              <a:t>min</a:t>
            </a:r>
            <a:r>
              <a:rPr lang="zh-CN" altLang="en-US" dirty="0"/>
              <a:t>和</a:t>
            </a:r>
            <a:r>
              <a:rPr lang="en-US" altLang="zh-CN" dirty="0"/>
              <a:t>max</a:t>
            </a:r>
            <a:r>
              <a:rPr lang="zh-CN" altLang="en-US" dirty="0"/>
              <a:t>，这样能知道首项和末项</a:t>
            </a:r>
            <a:endParaRPr lang="en-US" altLang="zh-CN" dirty="0"/>
          </a:p>
          <a:p>
            <a:r>
              <a:rPr lang="zh-CN" altLang="en-US" dirty="0"/>
              <a:t>然后考虑一个等差数列的性质：</a:t>
            </a:r>
            <a:endParaRPr lang="en-US" altLang="zh-CN" dirty="0"/>
          </a:p>
          <a:p>
            <a:r>
              <a:rPr lang="zh-CN" altLang="en-US" dirty="0"/>
              <a:t>公差为</a:t>
            </a:r>
            <a:r>
              <a:rPr lang="en-US" altLang="zh-CN" dirty="0"/>
              <a:t>k</a:t>
            </a:r>
            <a:r>
              <a:rPr lang="zh-CN" altLang="en-US" dirty="0"/>
              <a:t>的等差数列中任意选出两个元素，他们做差一定是</a:t>
            </a:r>
            <a:r>
              <a:rPr lang="en-US" altLang="zh-CN" dirty="0"/>
              <a:t>k</a:t>
            </a:r>
            <a:r>
              <a:rPr lang="zh-CN" altLang="en-US" dirty="0"/>
              <a:t>的倍数。</a:t>
            </a:r>
            <a:endParaRPr lang="en-US" altLang="zh-CN" dirty="0"/>
          </a:p>
          <a:p>
            <a:r>
              <a:rPr lang="zh-CN" altLang="en-US" dirty="0"/>
              <a:t>这样想到，如果把原序列做个差分呢？</a:t>
            </a:r>
            <a:endParaRPr lang="zh-CN" alt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把一个等差数列重排一下，然后做一个差分，这个差分数组的</a:t>
            </a:r>
            <a:r>
              <a:rPr lang="en-US" altLang="zh-CN" dirty="0" err="1"/>
              <a:t>gcd</a:t>
            </a:r>
            <a:r>
              <a:rPr lang="zh-CN" altLang="en-US" dirty="0"/>
              <a:t>一定是恰好等于</a:t>
            </a:r>
            <a:r>
              <a:rPr lang="en-US" altLang="zh-CN" dirty="0"/>
              <a:t>k</a:t>
            </a:r>
            <a:r>
              <a:rPr lang="zh-CN" altLang="en-US" dirty="0"/>
              <a:t>的，这个是必要条件。</a:t>
            </a:r>
            <a:endParaRPr lang="en-US" altLang="zh-CN" dirty="0"/>
          </a:p>
          <a:p>
            <a:r>
              <a:rPr lang="en-US" altLang="zh-CN" dirty="0"/>
              <a:t>1.</a:t>
            </a:r>
            <a:r>
              <a:rPr lang="zh-CN" altLang="en-US" dirty="0"/>
              <a:t>如果这个等差数列差分后</a:t>
            </a:r>
            <a:r>
              <a:rPr lang="en-US" altLang="zh-CN" dirty="0" err="1"/>
              <a:t>gcd</a:t>
            </a:r>
            <a:r>
              <a:rPr lang="en-US" altLang="zh-CN" dirty="0"/>
              <a:t>=a*k</a:t>
            </a:r>
            <a:r>
              <a:rPr lang="zh-CN" altLang="en-US" dirty="0"/>
              <a:t>，我们发现这个等差数列的公差一定是</a:t>
            </a:r>
            <a:r>
              <a:rPr lang="en-US" altLang="zh-CN" dirty="0"/>
              <a:t>a*k&gt;k</a:t>
            </a:r>
            <a:r>
              <a:rPr lang="zh-CN" altLang="en-US" dirty="0"/>
              <a:t>。</a:t>
            </a:r>
            <a:endParaRPr lang="en-US" altLang="zh-CN" dirty="0"/>
          </a:p>
          <a:p>
            <a:r>
              <a:rPr lang="en-US" altLang="zh-CN" dirty="0"/>
              <a:t>2.</a:t>
            </a:r>
            <a:r>
              <a:rPr lang="zh-CN" altLang="en-US" dirty="0"/>
              <a:t>如果这个等差数列公差是</a:t>
            </a:r>
            <a:r>
              <a:rPr lang="en-US" altLang="zh-CN" dirty="0"/>
              <a:t>k</a:t>
            </a:r>
            <a:r>
              <a:rPr lang="zh-CN" altLang="en-US" dirty="0"/>
              <a:t>，差分数组的</a:t>
            </a:r>
            <a:r>
              <a:rPr lang="en-US" altLang="zh-CN" dirty="0" err="1"/>
              <a:t>gcd</a:t>
            </a:r>
            <a:r>
              <a:rPr lang="zh-CN" altLang="en-US" dirty="0"/>
              <a:t>一定也是</a:t>
            </a:r>
            <a:r>
              <a:rPr lang="en-US" altLang="zh-CN" dirty="0"/>
              <a:t>k</a:t>
            </a:r>
            <a:r>
              <a:rPr lang="zh-CN" altLang="en-US" dirty="0"/>
              <a:t>，否则和</a:t>
            </a:r>
            <a:r>
              <a:rPr lang="en-US" altLang="zh-CN" dirty="0"/>
              <a:t>1</a:t>
            </a:r>
            <a:r>
              <a:rPr lang="zh-CN" altLang="en-US" dirty="0"/>
              <a:t>一样反证了。</a:t>
            </a:r>
            <a:endParaRPr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考虑把原序列差分，然后维护区间</a:t>
            </a:r>
            <a:r>
              <a:rPr lang="en-US" altLang="zh-CN" dirty="0" err="1"/>
              <a:t>gcd</a:t>
            </a:r>
            <a:r>
              <a:rPr lang="zh-CN" altLang="en-US" dirty="0"/>
              <a:t>。</a:t>
            </a:r>
            <a:endParaRPr lang="en-US" altLang="zh-CN" dirty="0"/>
          </a:p>
          <a:p>
            <a:r>
              <a:rPr lang="zh-CN" altLang="en-US" dirty="0"/>
              <a:t>还需要什么？还需要区间中不能出现重复的数。</a:t>
            </a:r>
            <a:endParaRPr lang="en-US" altLang="zh-CN" dirty="0"/>
          </a:p>
          <a:p>
            <a:r>
              <a:rPr lang="zh-CN" altLang="en-US" dirty="0"/>
              <a:t>这个我们对每个数维护前驱，然后变成一个数点的问题了。</a:t>
            </a:r>
            <a:endParaRPr lang="en-US" altLang="zh-CN" dirty="0"/>
          </a:p>
          <a:p>
            <a:endParaRPr lang="en-US" altLang="zh-CN" dirty="0"/>
          </a:p>
          <a:p>
            <a:r>
              <a:rPr lang="zh-CN" altLang="en-US" dirty="0"/>
              <a:t>总时间复杂度</a:t>
            </a:r>
            <a:r>
              <a:rPr lang="en-US" altLang="zh-CN" dirty="0"/>
              <a:t>O( mlog^2n )</a:t>
            </a:r>
            <a:endParaRPr lang="zh-CN" alt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其实这个条件比数点弱，是查区间是否每个数的前驱都在区间外，所以维护区间前驱的</a:t>
            </a:r>
            <a:r>
              <a:rPr lang="en-US" altLang="zh-CN" dirty="0"/>
              <a:t>max</a:t>
            </a:r>
            <a:r>
              <a:rPr lang="zh-CN" altLang="en-US" dirty="0"/>
              <a:t>就可以了</a:t>
            </a:r>
            <a:endParaRPr lang="en-US" altLang="zh-CN" dirty="0"/>
          </a:p>
          <a:p>
            <a:r>
              <a:rPr lang="zh-CN" altLang="en-US" dirty="0"/>
              <a:t>区间</a:t>
            </a:r>
            <a:r>
              <a:rPr lang="en-US" altLang="zh-CN" dirty="0" err="1"/>
              <a:t>gcd</a:t>
            </a:r>
            <a:r>
              <a:rPr lang="zh-CN" altLang="en-US" dirty="0"/>
              <a:t>是</a:t>
            </a:r>
            <a:r>
              <a:rPr lang="en-US" altLang="zh-CN" dirty="0"/>
              <a:t>O( </a:t>
            </a:r>
            <a:r>
              <a:rPr lang="en-US" altLang="zh-CN" dirty="0" err="1"/>
              <a:t>logn</a:t>
            </a:r>
            <a:r>
              <a:rPr lang="en-US" altLang="zh-CN" dirty="0"/>
              <a:t> + </a:t>
            </a:r>
            <a:r>
              <a:rPr lang="en-US" altLang="zh-CN" dirty="0" err="1"/>
              <a:t>logv</a:t>
            </a:r>
            <a:r>
              <a:rPr lang="en-US" altLang="zh-CN" dirty="0"/>
              <a:t> )</a:t>
            </a:r>
            <a:r>
              <a:rPr lang="zh-CN" altLang="en-US" dirty="0"/>
              <a:t>的</a:t>
            </a:r>
            <a:endParaRPr lang="en-US" altLang="zh-CN" dirty="0"/>
          </a:p>
          <a:p>
            <a:endParaRPr lang="en-US" altLang="zh-CN" dirty="0"/>
          </a:p>
          <a:p>
            <a:r>
              <a:rPr lang="zh-CN" altLang="en-US" dirty="0"/>
              <a:t>总时间复杂度</a:t>
            </a:r>
            <a:r>
              <a:rPr lang="en-US" altLang="zh-CN" dirty="0"/>
              <a:t>O( m(</a:t>
            </a:r>
            <a:r>
              <a:rPr lang="en-US" altLang="zh-CN" dirty="0" err="1"/>
              <a:t>logn+logv</a:t>
            </a:r>
            <a:r>
              <a:rPr lang="en-US" altLang="zh-CN" dirty="0"/>
              <a:t>) )</a:t>
            </a:r>
            <a:endParaRPr lang="en-US" altLang="zh-CN"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Codechef</a:t>
            </a:r>
            <a:r>
              <a:rPr lang="en-US" altLang="zh-CN" dirty="0"/>
              <a:t> DGCD</a:t>
            </a:r>
            <a:r>
              <a:rPr lang="zh-CN" altLang="en-US" dirty="0"/>
              <a:t>（弱化版）</a:t>
            </a:r>
            <a:endParaRPr lang="zh-CN" altLang="en-US" dirty="0"/>
          </a:p>
        </p:txBody>
      </p:sp>
      <p:sp>
        <p:nvSpPr>
          <p:cNvPr id="3" name="内容占位符 2"/>
          <p:cNvSpPr>
            <a:spLocks noGrp="1"/>
          </p:cNvSpPr>
          <p:nvPr>
            <p:ph idx="1"/>
          </p:nvPr>
        </p:nvSpPr>
        <p:spPr/>
        <p:txBody>
          <a:bodyPr/>
          <a:lstStyle/>
          <a:p>
            <a:r>
              <a:rPr lang="zh-CN" altLang="en-US" dirty="0"/>
              <a:t>给出一个长为</a:t>
            </a:r>
            <a:r>
              <a:rPr lang="en-US" altLang="zh-CN" dirty="0"/>
              <a:t>n</a:t>
            </a:r>
            <a:r>
              <a:rPr lang="zh-CN" altLang="en-US" dirty="0"/>
              <a:t>的序列，有</a:t>
            </a:r>
            <a:r>
              <a:rPr lang="en-US" altLang="zh-CN" dirty="0"/>
              <a:t>m</a:t>
            </a:r>
            <a:r>
              <a:rPr lang="zh-CN" altLang="en-US" dirty="0"/>
              <a:t>次操作：</a:t>
            </a:r>
            <a:endParaRPr lang="en-US" altLang="zh-CN" dirty="0"/>
          </a:p>
          <a:p>
            <a:r>
              <a:rPr lang="en-US" altLang="zh-CN" dirty="0"/>
              <a:t>1.</a:t>
            </a:r>
            <a:r>
              <a:rPr lang="zh-CN" altLang="en-US" dirty="0"/>
              <a:t>修改：</a:t>
            </a:r>
            <a:r>
              <a:rPr lang="zh-CN" altLang="en-US" dirty="0">
                <a:sym typeface="+mn-ea"/>
              </a:rPr>
              <a:t>区间加</a:t>
            </a:r>
            <a:endParaRPr lang="en-US" altLang="zh-CN" dirty="0"/>
          </a:p>
          <a:p>
            <a:r>
              <a:rPr lang="en-US" altLang="zh-CN" dirty="0"/>
              <a:t>2.</a:t>
            </a:r>
            <a:r>
              <a:rPr lang="zh-CN" altLang="en-US" dirty="0">
                <a:sym typeface="+mn-ea"/>
              </a:rPr>
              <a:t>询问：求区间中所有数的最大</a:t>
            </a:r>
            <a:r>
              <a:rPr lang="zh-CN" altLang="en-US" dirty="0">
                <a:sym typeface="+mn-ea"/>
              </a:rPr>
              <a:t>公约数</a:t>
            </a:r>
            <a:endParaRPr lang="zh-CN" altLang="en-US" dirty="0">
              <a:sym typeface="+mn-ea"/>
            </a:endParaRPr>
          </a:p>
          <a:p>
            <a:r>
              <a:rPr lang="en-US" altLang="zh-CN" dirty="0">
                <a:sym typeface="+mn-ea"/>
              </a:rPr>
              <a:t>n,m&lt;=1e5,</a:t>
            </a:r>
            <a:r>
              <a:rPr lang="zh-CN" altLang="en-US" dirty="0">
                <a:sym typeface="+mn-ea"/>
              </a:rPr>
              <a:t>值域</a:t>
            </a:r>
            <a:r>
              <a:rPr lang="en-US" altLang="zh-CN" dirty="0">
                <a:sym typeface="+mn-ea"/>
              </a:rPr>
              <a:t>1e9</a:t>
            </a:r>
            <a:endParaRPr lang="en-US" altLang="zh-CN" dirty="0">
              <a:sym typeface="+mn-ea"/>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在序列上如何维护呢？</a:t>
            </a:r>
            <a:endParaRPr lang="en-US" altLang="zh-CN" dirty="0"/>
          </a:p>
          <a:p>
            <a:r>
              <a:rPr lang="en-US" altLang="zh-CN" dirty="0" err="1"/>
              <a:t>gcd</a:t>
            </a:r>
            <a:r>
              <a:rPr lang="en-US" altLang="zh-CN" dirty="0"/>
              <a:t>( a , b ) = </a:t>
            </a:r>
            <a:r>
              <a:rPr lang="en-US" altLang="zh-CN" dirty="0" err="1"/>
              <a:t>gcd</a:t>
            </a:r>
            <a:r>
              <a:rPr lang="en-US" altLang="zh-CN" dirty="0"/>
              <a:t>( a - b , b )</a:t>
            </a:r>
            <a:endParaRPr lang="en-US" altLang="zh-CN" dirty="0"/>
          </a:p>
          <a:p>
            <a:r>
              <a:rPr lang="zh-CN" altLang="en-US" dirty="0"/>
              <a:t>将每个位置差分：</a:t>
            </a:r>
            <a:endParaRPr lang="en-US" altLang="zh-CN" dirty="0"/>
          </a:p>
          <a:p>
            <a:r>
              <a:rPr lang="en-US" altLang="zh-CN" dirty="0"/>
              <a:t>b[</a:t>
            </a:r>
            <a:r>
              <a:rPr lang="en-US" altLang="zh-CN" dirty="0" err="1"/>
              <a:t>i</a:t>
            </a:r>
            <a:r>
              <a:rPr lang="en-US" altLang="zh-CN" dirty="0"/>
              <a:t>] = a[i-1]-a[</a:t>
            </a:r>
            <a:r>
              <a:rPr lang="en-US" altLang="zh-CN" dirty="0" err="1"/>
              <a:t>i</a:t>
            </a:r>
            <a:r>
              <a:rPr lang="en-US" altLang="zh-CN" dirty="0"/>
              <a:t>]</a:t>
            </a:r>
            <a:endParaRPr lang="en-US" altLang="zh-CN" dirty="0"/>
          </a:p>
          <a:p>
            <a:r>
              <a:rPr lang="zh-CN" altLang="en-US" dirty="0"/>
              <a:t>则</a:t>
            </a:r>
            <a:r>
              <a:rPr lang="en-US" altLang="zh-CN" dirty="0"/>
              <a:t>a</a:t>
            </a:r>
            <a:r>
              <a:rPr lang="zh-CN" altLang="en-US" dirty="0"/>
              <a:t>的区间加对应了</a:t>
            </a:r>
            <a:r>
              <a:rPr lang="en-US" altLang="zh-CN" dirty="0"/>
              <a:t>b</a:t>
            </a:r>
            <a:r>
              <a:rPr lang="zh-CN" altLang="en-US" dirty="0"/>
              <a:t>的单点修改</a:t>
            </a:r>
            <a:endParaRPr lang="en-US" altLang="zh-CN" dirty="0"/>
          </a:p>
          <a:p>
            <a:r>
              <a:rPr lang="en-US" altLang="zh-CN" dirty="0"/>
              <a:t>a</a:t>
            </a:r>
            <a:r>
              <a:rPr lang="zh-CN" altLang="en-US" dirty="0"/>
              <a:t>的区间</a:t>
            </a:r>
            <a:r>
              <a:rPr lang="en-US" altLang="zh-CN" dirty="0" err="1"/>
              <a:t>gcd</a:t>
            </a:r>
            <a:r>
              <a:rPr lang="zh-CN" altLang="en-US" dirty="0"/>
              <a:t>和</a:t>
            </a:r>
            <a:r>
              <a:rPr lang="en-US" altLang="zh-CN" dirty="0"/>
              <a:t>b</a:t>
            </a:r>
            <a:r>
              <a:rPr lang="zh-CN" altLang="en-US" dirty="0"/>
              <a:t>的区间</a:t>
            </a:r>
            <a:r>
              <a:rPr lang="en-US" altLang="zh-CN" dirty="0" err="1"/>
              <a:t>gcd</a:t>
            </a:r>
            <a:r>
              <a:rPr lang="zh-CN" altLang="en-US" dirty="0"/>
              <a:t>（特判端点）相同</a:t>
            </a:r>
            <a:endParaRPr lang="en-US" altLang="zh-CN" dirty="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所以我们可以维护差分后的序列，区间加变成了单点修改，就可以维护了，注意需要特判端点</a:t>
            </a:r>
            <a:endParaRPr lang="en-US" altLang="zh-CN" dirty="0"/>
          </a:p>
          <a:p>
            <a:r>
              <a:rPr lang="en-US" altLang="zh-CN" dirty="0" err="1"/>
              <a:t>gcd</a:t>
            </a:r>
            <a:r>
              <a:rPr lang="en-US" altLang="zh-CN" dirty="0"/>
              <a:t>(a[l],a[l+1],…a[r])=</a:t>
            </a:r>
            <a:r>
              <a:rPr lang="en-US" altLang="zh-CN" dirty="0" err="1"/>
              <a:t>gcd</a:t>
            </a:r>
            <a:r>
              <a:rPr lang="en-US" altLang="zh-CN" dirty="0"/>
              <a:t>(a[l],a[l+1]-a[l],a[l+2],…a[r])=</a:t>
            </a:r>
            <a:r>
              <a:rPr lang="en-US" altLang="zh-CN" dirty="0" err="1"/>
              <a:t>gcd</a:t>
            </a:r>
            <a:r>
              <a:rPr lang="en-US" altLang="zh-CN" dirty="0"/>
              <a:t>(a[l],a[l+1]-a[l],a[l+2]-a[l+1],a[l+3]-a[l+2],…a[r]-a[r-1])=</a:t>
            </a:r>
            <a:r>
              <a:rPr lang="en-US" altLang="zh-CN" dirty="0" err="1"/>
              <a:t>gcd</a:t>
            </a:r>
            <a:r>
              <a:rPr lang="en-US" altLang="zh-CN" dirty="0"/>
              <a:t>(a[l],b[l+1],b[l+2],b[l+3],…b[r]);</a:t>
            </a:r>
            <a:endParaRPr lang="zh-CN" altLang="en-US" dirty="0"/>
          </a:p>
          <a:p>
            <a:endParaRPr lang="en-US" altLang="zh-CN" dirty="0"/>
          </a:p>
          <a:p>
            <a:endParaRPr lang="en-US" altLang="zh-CN" dirty="0"/>
          </a:p>
          <a:p>
            <a:r>
              <a:rPr lang="zh-CN" altLang="en-US" dirty="0"/>
              <a:t>区间</a:t>
            </a:r>
            <a:r>
              <a:rPr lang="en-US" altLang="zh-CN" dirty="0" err="1"/>
              <a:t>gcd</a:t>
            </a:r>
            <a:r>
              <a:rPr lang="zh-CN" altLang="en-US" dirty="0"/>
              <a:t>是</a:t>
            </a:r>
            <a:r>
              <a:rPr lang="en-US" altLang="zh-CN" dirty="0"/>
              <a:t>O( </a:t>
            </a:r>
            <a:r>
              <a:rPr lang="en-US" altLang="zh-CN" dirty="0" err="1"/>
              <a:t>logn</a:t>
            </a:r>
            <a:r>
              <a:rPr lang="en-US" altLang="zh-CN" dirty="0"/>
              <a:t> + </a:t>
            </a:r>
            <a:r>
              <a:rPr lang="en-US" altLang="zh-CN" dirty="0" err="1"/>
              <a:t>logv</a:t>
            </a:r>
            <a:r>
              <a:rPr lang="en-US" altLang="zh-CN" dirty="0"/>
              <a:t> )</a:t>
            </a:r>
            <a:r>
              <a:rPr lang="zh-CN" altLang="en-US" dirty="0"/>
              <a:t>的</a:t>
            </a:r>
            <a:endParaRPr lang="en-US" altLang="zh-CN" dirty="0"/>
          </a:p>
          <a:p>
            <a:endParaRPr lang="en-US" altLang="zh-CN" dirty="0"/>
          </a:p>
          <a:p>
            <a:endParaRPr lang="zh-CN" alt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未公开题目</a:t>
            </a:r>
            <a:endParaRPr lang="zh-CN" altLang="en-US" dirty="0"/>
          </a:p>
        </p:txBody>
      </p:sp>
      <p:sp>
        <p:nvSpPr>
          <p:cNvPr id="3" name="内容占位符 2"/>
          <p:cNvSpPr>
            <a:spLocks noGrp="1"/>
          </p:cNvSpPr>
          <p:nvPr>
            <p:ph idx="1"/>
          </p:nvPr>
        </p:nvSpPr>
        <p:spPr/>
        <p:txBody>
          <a:bodyPr/>
          <a:lstStyle/>
          <a:p>
            <a:r>
              <a:rPr lang="zh-CN" altLang="en-US" dirty="0"/>
              <a:t>有一个长为</a:t>
            </a:r>
            <a:r>
              <a:rPr lang="en-US" altLang="zh-CN" dirty="0"/>
              <a:t> n </a:t>
            </a:r>
            <a:r>
              <a:rPr lang="zh-CN" altLang="en-US" dirty="0"/>
              <a:t>的序列，每个位置是一个</a:t>
            </a:r>
            <a:r>
              <a:rPr lang="en-US" altLang="zh-CN" dirty="0"/>
              <a:t>(</a:t>
            </a:r>
            <a:r>
              <a:rPr lang="en-US" altLang="zh-CN" dirty="0" err="1"/>
              <a:t>a,b</a:t>
            </a:r>
            <a:r>
              <a:rPr lang="en-US" altLang="zh-CN" dirty="0"/>
              <a:t>)</a:t>
            </a:r>
            <a:r>
              <a:rPr lang="zh-CN" altLang="en-US" dirty="0"/>
              <a:t>的二元组，表示经过这个位置的时候如果值是</a:t>
            </a:r>
            <a:r>
              <a:rPr lang="en-US" altLang="zh-CN" dirty="0"/>
              <a:t>a</a:t>
            </a:r>
            <a:r>
              <a:rPr lang="zh-CN" altLang="en-US" dirty="0"/>
              <a:t>则变成</a:t>
            </a:r>
            <a:r>
              <a:rPr lang="en-US" altLang="zh-CN" dirty="0"/>
              <a:t>b</a:t>
            </a:r>
            <a:r>
              <a:rPr lang="zh-CN" altLang="en-US" dirty="0"/>
              <a:t>，如果值是</a:t>
            </a:r>
            <a:r>
              <a:rPr lang="en-US" altLang="zh-CN" dirty="0"/>
              <a:t>b</a:t>
            </a:r>
            <a:r>
              <a:rPr lang="zh-CN" altLang="en-US" dirty="0"/>
              <a:t>则变成</a:t>
            </a:r>
            <a:r>
              <a:rPr lang="en-US" altLang="zh-CN" dirty="0"/>
              <a:t>a</a:t>
            </a:r>
            <a:r>
              <a:rPr lang="zh-CN" altLang="en-US" dirty="0"/>
              <a:t>，否则不变</a:t>
            </a:r>
            <a:endParaRPr lang="en-US" altLang="zh-CN" dirty="0"/>
          </a:p>
          <a:p>
            <a:r>
              <a:rPr lang="zh-CN" altLang="en-US" dirty="0"/>
              <a:t>有</a:t>
            </a:r>
            <a:r>
              <a:rPr lang="en-US" altLang="zh-CN" dirty="0"/>
              <a:t> m </a:t>
            </a:r>
            <a:r>
              <a:rPr lang="zh-CN" altLang="en-US" dirty="0"/>
              <a:t>次</a:t>
            </a:r>
            <a:r>
              <a:rPr lang="zh-CN" altLang="en-US" dirty="0"/>
              <a:t>询问，每次询问给</a:t>
            </a:r>
            <a:r>
              <a:rPr lang="en-US" altLang="zh-CN" dirty="0" err="1"/>
              <a:t>l,r,x</a:t>
            </a:r>
            <a:r>
              <a:rPr lang="zh-CN" altLang="en-US" dirty="0"/>
              <a:t>，求</a:t>
            </a:r>
            <a:r>
              <a:rPr lang="en-US" altLang="zh-CN" dirty="0"/>
              <a:t>x</a:t>
            </a:r>
            <a:r>
              <a:rPr lang="zh-CN" altLang="en-US" dirty="0"/>
              <a:t>按顺序经过区间 </a:t>
            </a:r>
            <a:r>
              <a:rPr lang="en-US" altLang="zh-CN" dirty="0"/>
              <a:t>[</a:t>
            </a:r>
            <a:r>
              <a:rPr lang="en-US" altLang="zh-CN" dirty="0" err="1"/>
              <a:t>l,r</a:t>
            </a:r>
            <a:r>
              <a:rPr lang="en-US" altLang="zh-CN" dirty="0"/>
              <a:t>] </a:t>
            </a:r>
            <a:r>
              <a:rPr lang="zh-CN" altLang="en-US" dirty="0"/>
              <a:t>变化后的值</a:t>
            </a:r>
            <a:endParaRPr lang="zh-CN" altLang="en-US" dirty="0"/>
          </a:p>
          <a:p>
            <a:r>
              <a:rPr lang="en-US" altLang="zh-CN" dirty="0"/>
              <a:t>n,m&lt;=10^5</a:t>
            </a:r>
            <a:endParaRPr lang="en-US" altLang="zh-CN" dirty="0"/>
          </a:p>
          <a:p>
            <a:r>
              <a:rPr lang="en-US" altLang="zh-CN" dirty="0"/>
              <a:t>a,b,x&lt;=10^9</a:t>
            </a:r>
            <a:endParaRPr lang="en-US" altLang="zh-CN" dirty="0"/>
          </a:p>
        </p:txBody>
      </p:sp>
    </p:spTree>
  </p:cSld>
  <p:clrMapOvr>
    <a:masterClrMapping/>
  </p:clrMapOvr>
</p:sld>
</file>

<file path=ppt/tags/tag1.xml><?xml version="1.0" encoding="utf-8"?>
<p:tagLst xmlns:p="http://schemas.openxmlformats.org/presentationml/2006/main">
  <p:tag name="KSO_WM_SLIDE_MODEL_TYPE" val="cover"/>
</p:tagLst>
</file>

<file path=ppt/tags/tag10.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 name="KSO_WM_UNIT_PLACING_PICTURE_USER_VIEWPORT" val="{&quot;height&quot;:9690,&quot;width&quot;:11490}"/>
</p:tagLst>
</file>

<file path=ppt/tags/tag13.xml><?xml version="1.0" encoding="utf-8"?>
<p:tagLst xmlns:p="http://schemas.openxmlformats.org/presentationml/2006/main">
  <p:tag name="KSO_WM_BEAUTIFY_FLAG" val=""/>
  <p:tag name="KSO_WM_UNIT_PLACING_PICTURE_USER_VIEWPORT" val="{&quot;height&quot;:10575,&quot;width&quot;:11265}"/>
</p:tagLst>
</file>

<file path=ppt/tags/tag14.xml><?xml version="1.0" encoding="utf-8"?>
<p:tagLst xmlns:p="http://schemas.openxmlformats.org/presentationml/2006/main">
  <p:tag name="KSO_WM_BEAUTIFY_FLAG" val=""/>
</p:tagLst>
</file>

<file path=ppt/tags/tag15.xml><?xml version="1.0" encoding="utf-8"?>
<p:tagLst xmlns:p="http://schemas.openxmlformats.org/presentationml/2006/main">
  <p:tag name="KSO_WM_UNIT_PLACING_PICTURE_USER_VIEWPORT" val="{&quot;height&quot;:4320,&quot;width&quot;:18525}"/>
</p:tagLst>
</file>

<file path=ppt/tags/tag16.xml><?xml version="1.0" encoding="utf-8"?>
<p:tagLst xmlns:p="http://schemas.openxmlformats.org/presentationml/2006/main">
  <p:tag name="KSO_WPP_MARK_KEY" val="19bd1348-5d09-468a-b624-75073849ca0e"/>
  <p:tag name="COMMONDATA" val="eyJoZGlkIjoiNTIwNDJiYTdhNzQxZDA4MTgxMDc3YmZjNzFjZDAxMmYifQ=="/>
</p:tagLst>
</file>

<file path=ppt/tags/tag2.xml><?xml version="1.0" encoding="utf-8"?>
<p:tagLst xmlns:p="http://schemas.openxmlformats.org/presentationml/2006/main">
  <p:tag name="KSO_WM_UNIT_PLACING_PICTURE_USER_VIEWPORT" val="{&quot;height&quot;:6795,&quot;width&quot;:16935}"/>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 name="KSO_WM_UNIT_PLACING_PICTURE_USER_VIEWPORT" val="{&quot;height&quot;:10800,&quot;width&quot;:15151}"/>
</p:tagLst>
</file>

<file path=ppt/tags/tag9.xml><?xml version="1.0" encoding="utf-8"?>
<p:tagLst xmlns:p="http://schemas.openxmlformats.org/presentationml/2006/main">
  <p:tag name="KSO_WM_BEAUTIFY_FLAG" val=""/>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24745</Words>
  <Application>WPS 演示</Application>
  <PresentationFormat>宽屏</PresentationFormat>
  <Paragraphs>1753</Paragraphs>
  <Slides>293</Slides>
  <Notes>2</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8</vt:i4>
      </vt:variant>
      <vt:variant>
        <vt:lpstr>幻灯片标题</vt:lpstr>
      </vt:variant>
      <vt:variant>
        <vt:i4>293</vt:i4>
      </vt:variant>
    </vt:vector>
  </HeadingPairs>
  <TitlesOfParts>
    <vt:vector size="311" baseType="lpstr">
      <vt:lpstr>Arial</vt:lpstr>
      <vt:lpstr>宋体</vt:lpstr>
      <vt:lpstr>Wingdings</vt:lpstr>
      <vt:lpstr>等线 Light</vt:lpstr>
      <vt:lpstr>等线</vt:lpstr>
      <vt:lpstr>微软雅黑</vt:lpstr>
      <vt:lpstr>Arial Unicode MS</vt:lpstr>
      <vt:lpstr>-apple-system</vt:lpstr>
      <vt:lpstr>Latha</vt:lpstr>
      <vt:lpstr>Office Theme</vt:lpstr>
      <vt:lpstr>Paint.Picture</vt:lpstr>
      <vt:lpstr>Paint.Picture</vt:lpstr>
      <vt:lpstr>Paint.Picture</vt:lpstr>
      <vt:lpstr>Paint.Picture</vt:lpstr>
      <vt:lpstr>Paint.Picture</vt:lpstr>
      <vt:lpstr>Paint.Picture</vt:lpstr>
      <vt:lpstr>Paint.Picture</vt:lpstr>
      <vt:lpstr>Paint.Picture</vt:lpstr>
      <vt:lpstr>线段树，平衡树</vt:lpstr>
      <vt:lpstr>自我介绍</vt:lpstr>
      <vt:lpstr>1.序列维护（线段树&amp;平衡树）</vt:lpstr>
      <vt:lpstr>线段树</vt:lpstr>
      <vt:lpstr>平衡树</vt:lpstr>
      <vt:lpstr>二叉搜索树</vt:lpstr>
      <vt:lpstr>平衡树</vt:lpstr>
      <vt:lpstr>treap</vt:lpstr>
      <vt:lpstr>treap</vt:lpstr>
      <vt:lpstr>treap</vt:lpstr>
      <vt:lpstr>说要讲模板，这里就利用一下hzwer的吧</vt:lpstr>
      <vt:lpstr>旋转</vt:lpstr>
      <vt:lpstr>Treap的旋转</vt:lpstr>
      <vt:lpstr>Treap的插入</vt:lpstr>
      <vt:lpstr>Code</vt:lpstr>
      <vt:lpstr>Treap的删除</vt:lpstr>
      <vt:lpstr>Treap的删除</vt:lpstr>
      <vt:lpstr>Code</vt:lpstr>
      <vt:lpstr>Treap的查询</vt:lpstr>
      <vt:lpstr>Treap维护权值</vt:lpstr>
      <vt:lpstr>分裂合并的Treap</vt:lpstr>
      <vt:lpstr>分裂</vt:lpstr>
      <vt:lpstr>合并</vt:lpstr>
      <vt:lpstr>复杂度</vt:lpstr>
      <vt:lpstr>splay</vt:lpstr>
      <vt:lpstr>splay</vt:lpstr>
      <vt:lpstr>三点共线</vt:lpstr>
      <vt:lpstr>折线</vt:lpstr>
      <vt:lpstr>分裂</vt:lpstr>
      <vt:lpstr>合并</vt:lpstr>
      <vt:lpstr>复杂度</vt:lpstr>
      <vt:lpstr>splay</vt:lpstr>
      <vt:lpstr>Disadvantage</vt:lpstr>
      <vt:lpstr>Advantage</vt:lpstr>
      <vt:lpstr>打个广告——WBLT</vt:lpstr>
      <vt:lpstr>打个广告——WBLT</vt:lpstr>
      <vt:lpstr>替罪羊树</vt:lpstr>
      <vt:lpstr>PowerPoint 演示文稿</vt:lpstr>
      <vt:lpstr>线段树和平衡树用于解决什么样的题</vt:lpstr>
      <vt:lpstr>分治信息</vt:lpstr>
      <vt:lpstr>单点修改，询问区间信息</vt:lpstr>
      <vt:lpstr>区间修改，询问区间信息</vt:lpstr>
      <vt:lpstr>Luogu2023 [AHOI2009]维护序列</vt:lpstr>
      <vt:lpstr>Problem</vt:lpstr>
      <vt:lpstr>Solution</vt:lpstr>
      <vt:lpstr>常见的打标记的操作</vt:lpstr>
      <vt:lpstr>Luogu4513 小白逛公园</vt:lpstr>
      <vt:lpstr>Solution</vt:lpstr>
      <vt:lpstr>Solution</vt:lpstr>
      <vt:lpstr>Luogu2042 [NOI2005]维护数列</vt:lpstr>
      <vt:lpstr>Solution</vt:lpstr>
      <vt:lpstr>Luogu5482 [JLOI2011]不等式组</vt:lpstr>
      <vt:lpstr>Solution</vt:lpstr>
      <vt:lpstr>Luogu1471 方差</vt:lpstr>
      <vt:lpstr>Solution</vt:lpstr>
      <vt:lpstr>Solution</vt:lpstr>
      <vt:lpstr>某经典问题</vt:lpstr>
      <vt:lpstr>Solution</vt:lpstr>
      <vt:lpstr>Solution</vt:lpstr>
      <vt:lpstr>牛客练习赛100 F</vt:lpstr>
      <vt:lpstr>Solution</vt:lpstr>
      <vt:lpstr>题</vt:lpstr>
      <vt:lpstr>PowerPoint 演示文稿</vt:lpstr>
      <vt:lpstr>Luogu2757 [国家集训队]等差子序列</vt:lpstr>
      <vt:lpstr>Solution</vt:lpstr>
      <vt:lpstr>Luogu6327 区间加区间sin和</vt:lpstr>
      <vt:lpstr>Solution</vt:lpstr>
      <vt:lpstr>Solution</vt:lpstr>
      <vt:lpstr>Luogu7706 「Wdsr-2.7」文文的摄影布置</vt:lpstr>
      <vt:lpstr>Solution</vt:lpstr>
      <vt:lpstr>Luogu6864 [RC-03] 记忆</vt:lpstr>
      <vt:lpstr>Solution</vt:lpstr>
      <vt:lpstr>Hdu6013 Lotus and Thermodynamics</vt:lpstr>
      <vt:lpstr>Solution</vt:lpstr>
      <vt:lpstr>更复杂的一些应用</vt:lpstr>
      <vt:lpstr>Luogu4198 楼房重建</vt:lpstr>
      <vt:lpstr>Solution1</vt:lpstr>
      <vt:lpstr>Solution1</vt:lpstr>
      <vt:lpstr>Solution2</vt:lpstr>
      <vt:lpstr>Solution2</vt:lpstr>
      <vt:lpstr>Solution2</vt:lpstr>
      <vt:lpstr>Solution2</vt:lpstr>
      <vt:lpstr>Solution2</vt:lpstr>
      <vt:lpstr>Solution2</vt:lpstr>
      <vt:lpstr>Luogu5278 算术天才⑨与等差数列</vt:lpstr>
      <vt:lpstr>Solution1</vt:lpstr>
      <vt:lpstr>Solution1</vt:lpstr>
      <vt:lpstr>Solution1</vt:lpstr>
      <vt:lpstr>Solution1</vt:lpstr>
      <vt:lpstr>Solution1</vt:lpstr>
      <vt:lpstr>Solution2</vt:lpstr>
      <vt:lpstr>Solution2</vt:lpstr>
      <vt:lpstr>Solution2</vt:lpstr>
      <vt:lpstr>Solution2</vt:lpstr>
      <vt:lpstr>Solution2</vt:lpstr>
      <vt:lpstr>Codechef DGCD（弱化版）</vt:lpstr>
      <vt:lpstr>Solution</vt:lpstr>
      <vt:lpstr>Solution</vt:lpstr>
      <vt:lpstr>未公开题目</vt:lpstr>
      <vt:lpstr>Solution</vt:lpstr>
      <vt:lpstr>Luogu4036 [JSOI2008]火星人</vt:lpstr>
      <vt:lpstr>Solution</vt:lpstr>
      <vt:lpstr>Solution</vt:lpstr>
      <vt:lpstr>Luogu4344 [SHOI2015]脑洞治疗仪</vt:lpstr>
      <vt:lpstr>Solution</vt:lpstr>
      <vt:lpstr>Solution</vt:lpstr>
      <vt:lpstr>Solution</vt:lpstr>
      <vt:lpstr>Luogu3215 [HNOI2011]括号修复 / [JSOI2011]括号序列</vt:lpstr>
      <vt:lpstr>Solution</vt:lpstr>
      <vt:lpstr>Solution</vt:lpstr>
      <vt:lpstr>自己yy的题</vt:lpstr>
      <vt:lpstr>Solution</vt:lpstr>
      <vt:lpstr>Luogu6617查找 Search</vt:lpstr>
      <vt:lpstr>Solution</vt:lpstr>
      <vt:lpstr>Solution</vt:lpstr>
      <vt:lpstr>Solution</vt:lpstr>
      <vt:lpstr>Solution</vt:lpstr>
      <vt:lpstr>P11071 「QMSOI R1」 Distorted Fate</vt:lpstr>
      <vt:lpstr>Solution</vt:lpstr>
      <vt:lpstr>洛谷 T367829</vt:lpstr>
      <vt:lpstr>Solution</vt:lpstr>
      <vt:lpstr>洛谷 T372191 </vt:lpstr>
      <vt:lpstr>Solution</vt:lpstr>
      <vt:lpstr>Luogu3586 [POI2015]Logistyka</vt:lpstr>
      <vt:lpstr>Solution</vt:lpstr>
      <vt:lpstr>Proof</vt:lpstr>
      <vt:lpstr>Proof</vt:lpstr>
      <vt:lpstr>Solution</vt:lpstr>
      <vt:lpstr>Hdu5683 zxa and xor</vt:lpstr>
      <vt:lpstr>Solution</vt:lpstr>
      <vt:lpstr>Luogu6105 [Ynoi2010] y-fast trie</vt:lpstr>
      <vt:lpstr>Solution</vt:lpstr>
      <vt:lpstr>Solution</vt:lpstr>
      <vt:lpstr>Solution1</vt:lpstr>
      <vt:lpstr>Solution1</vt:lpstr>
      <vt:lpstr>Solution1</vt:lpstr>
      <vt:lpstr>Solution1</vt:lpstr>
      <vt:lpstr>Solution2</vt:lpstr>
      <vt:lpstr>QOJ# 7641. Range Sets</vt:lpstr>
      <vt:lpstr>Solution</vt:lpstr>
      <vt:lpstr>Petrozavodsk Camp2018 MIPT Contest B. Bag of Bags</vt:lpstr>
      <vt:lpstr>Solution</vt:lpstr>
      <vt:lpstr>Solution</vt:lpstr>
      <vt:lpstr>Luogu5069 [Ynoi2015]纵使日薄西山</vt:lpstr>
      <vt:lpstr>Solution</vt:lpstr>
      <vt:lpstr>Solution</vt:lpstr>
      <vt:lpstr>Solution</vt:lpstr>
      <vt:lpstr>“李超线段树”</vt:lpstr>
      <vt:lpstr>Solution</vt:lpstr>
      <vt:lpstr>Solution</vt:lpstr>
      <vt:lpstr>Solution</vt:lpstr>
      <vt:lpstr>Solution</vt:lpstr>
      <vt:lpstr>Solution</vt:lpstr>
      <vt:lpstr>Luogu5608 [Ynoi2013]文化课</vt:lpstr>
      <vt:lpstr>Solution</vt:lpstr>
      <vt:lpstr>区间值修改</vt:lpstr>
      <vt:lpstr>区间符号修改</vt:lpstr>
      <vt:lpstr>区间符号修改</vt:lpstr>
      <vt:lpstr>区间信息合并</vt:lpstr>
      <vt:lpstr>Complexity</vt:lpstr>
      <vt:lpstr>Complexity</vt:lpstr>
      <vt:lpstr>CF280D k-Maximum Subsequence Sum</vt:lpstr>
      <vt:lpstr>Solution</vt:lpstr>
      <vt:lpstr>Solution</vt:lpstr>
      <vt:lpstr>Solution</vt:lpstr>
      <vt:lpstr>Luogu7739 [NOI2021] 密码箱</vt:lpstr>
      <vt:lpstr>Solution</vt:lpstr>
      <vt:lpstr>Luogu8496 [NOI2022] 众数</vt:lpstr>
      <vt:lpstr>Solution</vt:lpstr>
      <vt:lpstr>2.简单的均摊复杂度问题</vt:lpstr>
      <vt:lpstr>序列染色段数均摊</vt:lpstr>
      <vt:lpstr>序列染色段数均摊</vt:lpstr>
      <vt:lpstr>区间染色</vt:lpstr>
      <vt:lpstr>随便YY的题1</vt:lpstr>
      <vt:lpstr>Solution</vt:lpstr>
      <vt:lpstr>Solution1</vt:lpstr>
      <vt:lpstr>Solution1</vt:lpstr>
      <vt:lpstr>Solution2</vt:lpstr>
      <vt:lpstr>CF444C DZY Loves Colors</vt:lpstr>
      <vt:lpstr>Solution</vt:lpstr>
      <vt:lpstr>CF453E Little Pony and Lord Tirek</vt:lpstr>
      <vt:lpstr>Solution</vt:lpstr>
      <vt:lpstr>Solution</vt:lpstr>
      <vt:lpstr>Solution</vt:lpstr>
      <vt:lpstr>区间颜色段打标记一起动</vt:lpstr>
      <vt:lpstr>Luogu5066 [Ynoi2014] 人人本着正义之名</vt:lpstr>
      <vt:lpstr>Solution</vt:lpstr>
      <vt:lpstr>Solution</vt:lpstr>
      <vt:lpstr>Solution</vt:lpstr>
      <vt:lpstr>LOJ6777. 「2021 营员交流」大毒瘤</vt:lpstr>
      <vt:lpstr>分析</vt:lpstr>
      <vt:lpstr>Solution</vt:lpstr>
      <vt:lpstr>Solution</vt:lpstr>
      <vt:lpstr>Solution</vt:lpstr>
      <vt:lpstr>PKUSC2021D1T2 逛街</vt:lpstr>
      <vt:lpstr>Solution</vt:lpstr>
      <vt:lpstr>Solution</vt:lpstr>
      <vt:lpstr>Solution</vt:lpstr>
      <vt:lpstr>Solution</vt:lpstr>
      <vt:lpstr>洛谷 P9061 [Ynoi2002] Optimal Ordered Problem Solver</vt:lpstr>
      <vt:lpstr>Solution</vt:lpstr>
      <vt:lpstr>“重量”平衡树</vt:lpstr>
      <vt:lpstr>“重量”平衡树</vt:lpstr>
      <vt:lpstr>Luogu6272 [湖北省队互测2014]没有人的算术</vt:lpstr>
      <vt:lpstr>Solution</vt:lpstr>
      <vt:lpstr>Luogu5610 [Ynoi2013]大学</vt:lpstr>
      <vt:lpstr>Solution</vt:lpstr>
      <vt:lpstr>Solution</vt:lpstr>
      <vt:lpstr>经典问题</vt:lpstr>
      <vt:lpstr>Solution</vt:lpstr>
      <vt:lpstr>Luogu4145 上帝造题的七分钟 2 / 花神游历各国</vt:lpstr>
      <vt:lpstr>Solution</vt:lpstr>
      <vt:lpstr>CF438D</vt:lpstr>
      <vt:lpstr>Solution</vt:lpstr>
      <vt:lpstr>HDU 6315 Naive Operations</vt:lpstr>
      <vt:lpstr>Solution</vt:lpstr>
      <vt:lpstr>Solution</vt:lpstr>
      <vt:lpstr>Hdu5634 Rikka with Phi</vt:lpstr>
      <vt:lpstr>Solution</vt:lpstr>
      <vt:lpstr>Hdu5997 rausen loves cakes</vt:lpstr>
      <vt:lpstr>PowerPoint 演示文稿</vt:lpstr>
      <vt:lpstr>CF702F T-Shirts</vt:lpstr>
      <vt:lpstr>Solution</vt:lpstr>
      <vt:lpstr>Solution</vt:lpstr>
      <vt:lpstr>Solution</vt:lpstr>
      <vt:lpstr>TEST_69</vt:lpstr>
      <vt:lpstr>Solution</vt:lpstr>
      <vt:lpstr>Loj6029. 「雅礼集训 2017 Day1」市场</vt:lpstr>
      <vt:lpstr>Solution</vt:lpstr>
      <vt:lpstr>Solution</vt:lpstr>
      <vt:lpstr>UOJ228. 基础数据结构练习题</vt:lpstr>
      <vt:lpstr>Solution</vt:lpstr>
      <vt:lpstr>Solution</vt:lpstr>
      <vt:lpstr>Solution</vt:lpstr>
      <vt:lpstr>CF679E Bear and Bad Powers of 42</vt:lpstr>
      <vt:lpstr>Solution</vt:lpstr>
      <vt:lpstr>Solution</vt:lpstr>
      <vt:lpstr>LOJ504 ZQC的手办</vt:lpstr>
      <vt:lpstr>Solution</vt:lpstr>
      <vt:lpstr>Luogu5068 [Ynoi2015]我回来了&amp; [Code+#7]教科书般的亵渎</vt:lpstr>
      <vt:lpstr>Solution</vt:lpstr>
      <vt:lpstr>Solution</vt:lpstr>
      <vt:lpstr>Luogu7447 [Ynoi2007] rgxsxrs</vt:lpstr>
      <vt:lpstr>Solution</vt:lpstr>
      <vt:lpstr>Solution</vt:lpstr>
      <vt:lpstr>Solution</vt:lpstr>
      <vt:lpstr>Luogu9069 [Ynoi Easy Round 2022] 堕天作战</vt:lpstr>
      <vt:lpstr>Solution</vt:lpstr>
      <vt:lpstr>Petrozavodsk Camp2018 MIPT Contest H.Halve and Merge</vt:lpstr>
      <vt:lpstr>Solution</vt:lpstr>
      <vt:lpstr>Luogu3747 [六省联考2017]相逢是问候</vt:lpstr>
      <vt:lpstr>Solution</vt:lpstr>
      <vt:lpstr>Solution</vt:lpstr>
      <vt:lpstr>CCPC2022 绵阳B CF gym 104065 B</vt:lpstr>
      <vt:lpstr>Solution</vt:lpstr>
      <vt:lpstr>Solution</vt:lpstr>
      <vt:lpstr>Solution</vt:lpstr>
      <vt:lpstr>Solution</vt:lpstr>
      <vt:lpstr>Solution</vt:lpstr>
      <vt:lpstr>LOJ3273. 「JOISC 2020 Day1」扫除</vt:lpstr>
      <vt:lpstr>Solution</vt:lpstr>
      <vt:lpstr>Solution</vt:lpstr>
      <vt:lpstr>Solution</vt:lpstr>
      <vt:lpstr>Solution</vt:lpstr>
      <vt:lpstr>Old Driver Tree</vt:lpstr>
      <vt:lpstr>Old Driver Tree</vt:lpstr>
      <vt:lpstr>Old Driver Tree</vt:lpstr>
      <vt:lpstr>Old Driver Tree</vt:lpstr>
      <vt:lpstr>Effect</vt:lpstr>
      <vt:lpstr>CF1446D2 Frequency Problem</vt:lpstr>
      <vt:lpstr>Solution</vt:lpstr>
      <vt:lpstr>Solution</vt:lpstr>
      <vt:lpstr>Solution</vt:lpstr>
      <vt:lpstr>Solution</vt:lpstr>
      <vt:lpstr>Solution</vt:lpstr>
      <vt:lpstr>Luogu4062 [Code+#1]Yazid 的新生舞会</vt:lpstr>
      <vt:lpstr>Solution</vt:lpstr>
      <vt:lpstr>Solution</vt:lpstr>
      <vt:lpstr>Luogu5073 [Ynoi2015]世界で一番幸せな女の子</vt:lpstr>
      <vt:lpstr>Solution1</vt:lpstr>
      <vt:lpstr>Solution1</vt:lpstr>
      <vt:lpstr>Solution1</vt:lpstr>
      <vt:lpstr>Solution2</vt:lpstr>
      <vt:lpstr>Solution2</vt:lpstr>
      <vt:lpstr>Solution2</vt:lpstr>
      <vt:lpstr>Solution2</vt:lpstr>
      <vt:lpstr>Solution2</vt:lpstr>
      <vt:lpstr>LOJ3673. 「北大集训 2021」简单数据结构</vt:lpstr>
      <vt:lpstr>Solution</vt:lpstr>
      <vt:lpstr>Solution</vt:lpstr>
      <vt:lpstr>Solution</vt:lpstr>
      <vt:lpstr>Solution</vt:lpstr>
      <vt:lpstr>Thanks for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Cai Chengze</dc:creator>
  <cp:lastModifiedBy>test</cp:lastModifiedBy>
  <cp:revision>185</cp:revision>
  <dcterms:created xsi:type="dcterms:W3CDTF">2021-08-04T05:31:00Z</dcterms:created>
  <dcterms:modified xsi:type="dcterms:W3CDTF">2025-02-01T05:10:26Z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DD02DF4F1C24428FBE7D56F013295610</vt:lpwstr>
  </property>
  <property fmtid="{D5CDD505-2E9C-101B-9397-08002B2CF9AE}" pid="3" name="KSOProductBuildVer">
    <vt:lpwstr>2052-12.1.0.19770</vt:lpwstr>
  </property>
</Properties>
</file>